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78" r:id="rId8"/>
    <p:sldId id="279" r:id="rId9"/>
    <p:sldId id="287" r:id="rId10"/>
    <p:sldId id="288" r:id="rId11"/>
    <p:sldId id="289" r:id="rId12"/>
    <p:sldId id="281" r:id="rId13"/>
    <p:sldId id="280" r:id="rId14"/>
    <p:sldId id="282" r:id="rId15"/>
    <p:sldId id="284" r:id="rId16"/>
    <p:sldId id="283" r:id="rId17"/>
    <p:sldId id="285" r:id="rId18"/>
    <p:sldId id="286"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305" r:id="rId35"/>
    <p:sldId id="306" r:id="rId36"/>
    <p:sldId id="277"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Алла Кравчук" userId="bcd60c0b-800d-4c46-9d21-aac6a3faa93f" providerId="ADAL" clId="{65FDDD63-5E59-4D48-A62D-772B6F8F2285}"/>
    <pc:docChg chg="custSel modSld">
      <pc:chgData name="Алла Кравчук" userId="bcd60c0b-800d-4c46-9d21-aac6a3faa93f" providerId="ADAL" clId="{65FDDD63-5E59-4D48-A62D-772B6F8F2285}" dt="2023-11-30T09:37:25.200" v="28" actId="20577"/>
      <pc:docMkLst>
        <pc:docMk/>
      </pc:docMkLst>
      <pc:sldChg chg="addSp modSp">
        <pc:chgData name="Алла Кравчук" userId="bcd60c0b-800d-4c46-9d21-aac6a3faa93f" providerId="ADAL" clId="{65FDDD63-5E59-4D48-A62D-772B6F8F2285}" dt="2023-11-30T09:37:25.200" v="28" actId="20577"/>
        <pc:sldMkLst>
          <pc:docMk/>
          <pc:sldMk cId="600169129" sldId="256"/>
        </pc:sldMkLst>
        <pc:spChg chg="mod">
          <ac:chgData name="Алла Кравчук" userId="bcd60c0b-800d-4c46-9d21-aac6a3faa93f" providerId="ADAL" clId="{65FDDD63-5E59-4D48-A62D-772B6F8F2285}" dt="2023-11-30T09:37:25.200" v="28" actId="20577"/>
          <ac:spMkLst>
            <pc:docMk/>
            <pc:sldMk cId="600169129" sldId="256"/>
            <ac:spMk id="2" creationId="{64D08146-D2B6-4EDE-B594-126D2D9E97E8}"/>
          </ac:spMkLst>
        </pc:spChg>
        <pc:spChg chg="mod">
          <ac:chgData name="Алла Кравчук" userId="bcd60c0b-800d-4c46-9d21-aac6a3faa93f" providerId="ADAL" clId="{65FDDD63-5E59-4D48-A62D-772B6F8F2285}" dt="2023-11-30T09:34:09.136" v="10" actId="27636"/>
          <ac:spMkLst>
            <pc:docMk/>
            <pc:sldMk cId="600169129" sldId="256"/>
            <ac:spMk id="3" creationId="{F071DC95-3CEA-4483-A4FC-8E27E8C67C83}"/>
          </ac:spMkLst>
        </pc:spChg>
        <pc:picChg chg="add mod">
          <ac:chgData name="Алла Кравчук" userId="bcd60c0b-800d-4c46-9d21-aac6a3faa93f" providerId="ADAL" clId="{65FDDD63-5E59-4D48-A62D-772B6F8F2285}" dt="2023-11-30T09:34:21.605" v="13" actId="1076"/>
          <ac:picMkLst>
            <pc:docMk/>
            <pc:sldMk cId="600169129" sldId="256"/>
            <ac:picMk id="4" creationId="{7E7B13F7-C2F8-4AC6-825A-FCEDD612DE4E}"/>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2/5/2024</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dirty="0"/>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Obraz panoramiczny z podpise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36343B39-165A-4B68-AA5C-581F5336313C}" type="datetimeFigureOut">
              <a:rPr lang="en-US" dirty="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pl-PL"/>
              <a:t>Kliknij, aby edytować styl</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942C8C57-33F9-4259-AC4F-0E3F5BEC9B94}" type="datetimeFigureOut">
              <a:rPr lang="en-US" dirty="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pl-PL"/>
              <a:t>Kliknij, aby edytować styl</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pl-PL"/>
              <a:t>Edytuj style wzorca tekstu</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8748772B-8FA2-401F-A0A1-A59855EDBC3E}" type="datetimeFigureOut">
              <a:rPr lang="en-US" dirty="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D3DD5BDE-5A90-4611-82E9-0FC5746D30C5}" type="datetimeFigureOut">
              <a:rPr lang="en-US" dirty="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pl-PL"/>
              <a:t>Kliknij, aby edytować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2/5/2024</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09472EB-AC54-4713-BFC2-BEB621108C63}" type="datetimeFigureOut">
              <a:rPr lang="en-US" dirty="0"/>
              <a:t>2/5/2024</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pl-PL"/>
              <a:t>Kliknij, aby edytować styl</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16ED06B6-C816-4861-964D-15A98395707D}" type="datetimeFigureOut">
              <a:rPr lang="en-US" dirty="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00B1A8AB-EA7C-4B1B-9D73-E2551851FABE}" type="datetimeFigureOut">
              <a:rPr lang="en-US" dirty="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pl-PL"/>
              <a:t>Kliknij, aby edytować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2/5/2024</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dirty="0"/>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D08146-D2B6-4EDE-B594-126D2D9E97E8}"/>
              </a:ext>
            </a:extLst>
          </p:cNvPr>
          <p:cNvSpPr>
            <a:spLocks noGrp="1"/>
          </p:cNvSpPr>
          <p:nvPr>
            <p:ph type="ctrTitle"/>
          </p:nvPr>
        </p:nvSpPr>
        <p:spPr>
          <a:xfrm>
            <a:off x="1154955" y="1526958"/>
            <a:ext cx="8825658" cy="2498243"/>
          </a:xfrm>
        </p:spPr>
        <p:txBody>
          <a:bodyPr/>
          <a:lstStyle/>
          <a:p>
            <a:br>
              <a:rPr lang="pl-PL" sz="3200" b="1" dirty="0"/>
            </a:br>
            <a:br>
              <a:rPr lang="pl-PL" sz="3200" b="1" dirty="0"/>
            </a:br>
            <a:r>
              <a:rPr lang="pl-PL" sz="3200" b="1" dirty="0"/>
              <a:t>Rekcja miejscownikowa </a:t>
            </a:r>
            <a:br>
              <a:rPr lang="pl-PL" sz="3200" b="1" dirty="0"/>
            </a:br>
            <a:r>
              <a:rPr lang="pl-PL" sz="3200" b="1" dirty="0"/>
              <a:t>w poradniku właściwych użyć syntaktycznych dla Ukraińców (cz. 1)</a:t>
            </a:r>
            <a:br>
              <a:rPr lang="pl-PL" b="1" dirty="0"/>
            </a:br>
            <a:endParaRPr lang="pl-PL" b="1" dirty="0"/>
          </a:p>
        </p:txBody>
      </p:sp>
      <p:sp>
        <p:nvSpPr>
          <p:cNvPr id="3" name="Podtytuł 2">
            <a:extLst>
              <a:ext uri="{FF2B5EF4-FFF2-40B4-BE49-F238E27FC236}">
                <a16:creationId xmlns:a16="http://schemas.microsoft.com/office/drawing/2014/main" id="{F071DC95-3CEA-4483-A4FC-8E27E8C67C83}"/>
              </a:ext>
            </a:extLst>
          </p:cNvPr>
          <p:cNvSpPr>
            <a:spLocks noGrp="1"/>
          </p:cNvSpPr>
          <p:nvPr>
            <p:ph type="subTitle" idx="1"/>
          </p:nvPr>
        </p:nvSpPr>
        <p:spPr>
          <a:xfrm>
            <a:off x="1154955" y="4025202"/>
            <a:ext cx="8770280" cy="1613597"/>
          </a:xfrm>
        </p:spPr>
        <p:txBody>
          <a:bodyPr>
            <a:noAutofit/>
          </a:bodyPr>
          <a:lstStyle/>
          <a:p>
            <a:r>
              <a:rPr lang="pl-PL" sz="2000" dirty="0"/>
              <a:t>Ałła Krawczuk,</a:t>
            </a:r>
          </a:p>
          <a:p>
            <a:r>
              <a:rPr lang="pl-PL" sz="2000" dirty="0"/>
              <a:t>Narodowy Uniwersytet Lwowski </a:t>
            </a:r>
          </a:p>
          <a:p>
            <a:r>
              <a:rPr lang="pl-PL" sz="2000" dirty="0"/>
              <a:t>im. Iwana Franki, </a:t>
            </a:r>
          </a:p>
          <a:p>
            <a:r>
              <a:rPr lang="pl-PL" sz="2000" dirty="0"/>
              <a:t>Uniwersytet Mikołaja Kopernika w Toruniu</a:t>
            </a:r>
          </a:p>
          <a:p>
            <a:endParaRPr lang="pl-PL" sz="2000" dirty="0"/>
          </a:p>
        </p:txBody>
      </p:sp>
      <p:pic>
        <p:nvPicPr>
          <p:cNvPr id="4" name="Obraz 3">
            <a:extLst>
              <a:ext uri="{FF2B5EF4-FFF2-40B4-BE49-F238E27FC236}">
                <a16:creationId xmlns:a16="http://schemas.microsoft.com/office/drawing/2014/main" id="{7E7B13F7-C2F8-4AC6-825A-FCEDD612DE4E}"/>
              </a:ext>
            </a:extLst>
          </p:cNvPr>
          <p:cNvPicPr>
            <a:picLocks noChangeAspect="1"/>
          </p:cNvPicPr>
          <p:nvPr/>
        </p:nvPicPr>
        <p:blipFill>
          <a:blip r:embed="rId2"/>
          <a:stretch>
            <a:fillRect/>
          </a:stretch>
        </p:blipFill>
        <p:spPr>
          <a:xfrm>
            <a:off x="7452301" y="4012049"/>
            <a:ext cx="4245005" cy="1613598"/>
          </a:xfrm>
          <a:prstGeom prst="rect">
            <a:avLst/>
          </a:prstGeom>
        </p:spPr>
      </p:pic>
      <p:pic>
        <p:nvPicPr>
          <p:cNvPr id="5" name="Obraz 4">
            <a:extLst>
              <a:ext uri="{FF2B5EF4-FFF2-40B4-BE49-F238E27FC236}">
                <a16:creationId xmlns:a16="http://schemas.microsoft.com/office/drawing/2014/main" id="{CCF3DAB3-D2F4-4098-AB46-2E8C3F2589B9}"/>
              </a:ext>
            </a:extLst>
          </p:cNvPr>
          <p:cNvPicPr>
            <a:picLocks noChangeAspect="1"/>
          </p:cNvPicPr>
          <p:nvPr/>
        </p:nvPicPr>
        <p:blipFill>
          <a:blip r:embed="rId3"/>
          <a:stretch>
            <a:fillRect/>
          </a:stretch>
        </p:blipFill>
        <p:spPr>
          <a:xfrm>
            <a:off x="9754206" y="2202977"/>
            <a:ext cx="1943100" cy="1828800"/>
          </a:xfrm>
          <a:prstGeom prst="rect">
            <a:avLst/>
          </a:prstGeom>
        </p:spPr>
      </p:pic>
    </p:spTree>
    <p:extLst>
      <p:ext uri="{BB962C8B-B14F-4D97-AF65-F5344CB8AC3E}">
        <p14:creationId xmlns:p14="http://schemas.microsoft.com/office/powerpoint/2010/main" val="600169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9F35CD-3BDB-4A10-8BD6-4E88950B552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773C530-E534-4F9D-BA10-9FD3DF264B30}"/>
              </a:ext>
            </a:extLst>
          </p:cNvPr>
          <p:cNvSpPr>
            <a:spLocks noGrp="1"/>
          </p:cNvSpPr>
          <p:nvPr>
            <p:ph idx="1"/>
          </p:nvPr>
        </p:nvSpPr>
        <p:spPr>
          <a:xfrm>
            <a:off x="1048422" y="2468031"/>
            <a:ext cx="8825659" cy="3416300"/>
          </a:xfrm>
        </p:spPr>
        <p:txBody>
          <a:bodyPr/>
          <a:lstStyle/>
          <a:p>
            <a:pPr marL="0" indent="0">
              <a:buNone/>
            </a:pPr>
            <a:r>
              <a:rPr lang="pl-PL" sz="2000" dirty="0"/>
              <a:t>Miejscownik, ale różne przyimki</a:t>
            </a:r>
          </a:p>
          <a:p>
            <a:r>
              <a:rPr lang="pl-PL" sz="2000" dirty="0"/>
              <a:t>przekonywać o czym (o słuszności tez) – </a:t>
            </a:r>
            <a:r>
              <a:rPr lang="pl-PL" sz="2000" dirty="0" err="1"/>
              <a:t>переконувати</a:t>
            </a:r>
            <a:r>
              <a:rPr lang="pl-PL" sz="2000" dirty="0"/>
              <a:t> в </a:t>
            </a:r>
            <a:r>
              <a:rPr lang="pl-PL" sz="2000" dirty="0" err="1"/>
              <a:t>чому</a:t>
            </a:r>
            <a:r>
              <a:rPr lang="pl-PL" sz="2000" dirty="0"/>
              <a:t> (у </a:t>
            </a:r>
            <a:r>
              <a:rPr lang="pl-PL" sz="2000" dirty="0" err="1"/>
              <a:t>слушності</a:t>
            </a:r>
            <a:r>
              <a:rPr lang="pl-PL" sz="2000" dirty="0"/>
              <a:t> </a:t>
            </a:r>
            <a:r>
              <a:rPr lang="pl-PL" sz="2000" dirty="0" err="1"/>
              <a:t>тез</a:t>
            </a:r>
            <a:r>
              <a:rPr lang="pl-PL" sz="2000" dirty="0"/>
              <a:t>)</a:t>
            </a:r>
          </a:p>
          <a:p>
            <a:endParaRPr lang="pl-PL" dirty="0"/>
          </a:p>
        </p:txBody>
      </p:sp>
      <p:pic>
        <p:nvPicPr>
          <p:cNvPr id="4" name="Obraz 3">
            <a:extLst>
              <a:ext uri="{FF2B5EF4-FFF2-40B4-BE49-F238E27FC236}">
                <a16:creationId xmlns:a16="http://schemas.microsoft.com/office/drawing/2014/main" id="{5290DD48-FE2A-4180-ABBE-7EFDCDE86218}"/>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6F1C2DF1-C527-4ABD-B3F5-82CEB298A7B1}"/>
              </a:ext>
            </a:extLst>
          </p:cNvPr>
          <p:cNvPicPr>
            <a:picLocks noChangeAspect="1"/>
          </p:cNvPicPr>
          <p:nvPr/>
        </p:nvPicPr>
        <p:blipFill>
          <a:blip r:embed="rId3"/>
          <a:stretch>
            <a:fillRect/>
          </a:stretch>
        </p:blipFill>
        <p:spPr>
          <a:xfrm>
            <a:off x="6771314" y="4930224"/>
            <a:ext cx="1579001" cy="1481456"/>
          </a:xfrm>
          <a:prstGeom prst="rect">
            <a:avLst/>
          </a:prstGeom>
        </p:spPr>
      </p:pic>
    </p:spTree>
    <p:extLst>
      <p:ext uri="{BB962C8B-B14F-4D97-AF65-F5344CB8AC3E}">
        <p14:creationId xmlns:p14="http://schemas.microsoft.com/office/powerpoint/2010/main" val="896159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92FA06-69EF-4BC2-8937-55D8E62E245F}"/>
              </a:ext>
            </a:extLst>
          </p:cNvPr>
          <p:cNvSpPr>
            <a:spLocks noGrp="1"/>
          </p:cNvSpPr>
          <p:nvPr>
            <p:ph type="title"/>
          </p:nvPr>
        </p:nvSpPr>
        <p:spPr/>
        <p:txBody>
          <a:bodyPr/>
          <a:lstStyle/>
          <a:p>
            <a:r>
              <a:rPr lang="pl-PL" dirty="0"/>
              <a:t>Dodatkowe komentarze</a:t>
            </a:r>
          </a:p>
        </p:txBody>
      </p:sp>
      <p:sp>
        <p:nvSpPr>
          <p:cNvPr id="3" name="Symbol zastępczy zawartości 2">
            <a:extLst>
              <a:ext uri="{FF2B5EF4-FFF2-40B4-BE49-F238E27FC236}">
                <a16:creationId xmlns:a16="http://schemas.microsoft.com/office/drawing/2014/main" id="{7695FBC7-2E0E-45E6-8227-550301E7C4F2}"/>
              </a:ext>
            </a:extLst>
          </p:cNvPr>
          <p:cNvSpPr>
            <a:spLocks noGrp="1"/>
          </p:cNvSpPr>
          <p:nvPr>
            <p:ph idx="1"/>
          </p:nvPr>
        </p:nvSpPr>
        <p:spPr/>
        <p:txBody>
          <a:bodyPr>
            <a:noAutofit/>
          </a:bodyPr>
          <a:lstStyle/>
          <a:p>
            <a:r>
              <a:rPr lang="pl-PL" sz="2000" dirty="0"/>
              <a:t>Wyraz o tej samej formie może mieć inne wymagania </a:t>
            </a:r>
            <a:r>
              <a:rPr lang="pl-PL" sz="2000" dirty="0" err="1"/>
              <a:t>rekcyjne</a:t>
            </a:r>
            <a:r>
              <a:rPr lang="pl-PL" sz="2000" dirty="0"/>
              <a:t> w zależności od znaczenia</a:t>
            </a:r>
          </a:p>
          <a:p>
            <a:pPr marL="0" indent="0">
              <a:buNone/>
            </a:pPr>
            <a:r>
              <a:rPr lang="pl-PL" sz="2000" dirty="0"/>
              <a:t>opierać się na kulach</a:t>
            </a:r>
          </a:p>
          <a:p>
            <a:pPr marL="0" indent="0">
              <a:buNone/>
            </a:pPr>
            <a:r>
              <a:rPr lang="pl-PL" sz="2000" dirty="0"/>
              <a:t>opierać się na faktach</a:t>
            </a:r>
          </a:p>
          <a:p>
            <a:pPr marL="0" indent="0">
              <a:buNone/>
            </a:pPr>
            <a:r>
              <a:rPr lang="pl-PL" sz="2000" dirty="0"/>
              <a:t>opierać się o ścianę</a:t>
            </a:r>
          </a:p>
          <a:p>
            <a:pPr marL="0" indent="0">
              <a:buNone/>
            </a:pPr>
            <a:endParaRPr lang="pl-PL" sz="2000" dirty="0"/>
          </a:p>
          <a:p>
            <a:pPr marL="0" indent="0">
              <a:buNone/>
            </a:pPr>
            <a:r>
              <a:rPr lang="pl-PL" sz="2000" dirty="0"/>
              <a:t>W zakresie użyć typu </a:t>
            </a:r>
            <a:r>
              <a:rPr lang="pl-PL" sz="2000" i="1" dirty="0"/>
              <a:t>opierać się na faktach </a:t>
            </a:r>
            <a:r>
              <a:rPr lang="pl-PL" sz="2000" dirty="0"/>
              <a:t>obserwuje się we współczesnej polszczyźnie zmianę schematu na </a:t>
            </a:r>
            <a:r>
              <a:rPr lang="pl-PL" sz="2000" i="1" dirty="0"/>
              <a:t>opiera się o co (o fakty).</a:t>
            </a:r>
          </a:p>
        </p:txBody>
      </p:sp>
      <p:pic>
        <p:nvPicPr>
          <p:cNvPr id="4" name="Obraz 3">
            <a:extLst>
              <a:ext uri="{FF2B5EF4-FFF2-40B4-BE49-F238E27FC236}">
                <a16:creationId xmlns:a16="http://schemas.microsoft.com/office/drawing/2014/main" id="{F0FF9CCC-C610-40B9-808B-8F3BBF72CC19}"/>
              </a:ext>
            </a:extLst>
          </p:cNvPr>
          <p:cNvPicPr>
            <a:picLocks noChangeAspect="1"/>
          </p:cNvPicPr>
          <p:nvPr/>
        </p:nvPicPr>
        <p:blipFill>
          <a:blip r:embed="rId2"/>
          <a:stretch>
            <a:fillRect/>
          </a:stretch>
        </p:blipFill>
        <p:spPr>
          <a:xfrm>
            <a:off x="8868860" y="5803301"/>
            <a:ext cx="2773920" cy="1054699"/>
          </a:xfrm>
          <a:prstGeom prst="rect">
            <a:avLst/>
          </a:prstGeom>
        </p:spPr>
      </p:pic>
      <p:pic>
        <p:nvPicPr>
          <p:cNvPr id="5" name="Obraz 4">
            <a:extLst>
              <a:ext uri="{FF2B5EF4-FFF2-40B4-BE49-F238E27FC236}">
                <a16:creationId xmlns:a16="http://schemas.microsoft.com/office/drawing/2014/main" id="{9FA2D6D2-0243-4CBE-B970-191B9515BC62}"/>
              </a:ext>
            </a:extLst>
          </p:cNvPr>
          <p:cNvPicPr>
            <a:picLocks noChangeAspect="1"/>
          </p:cNvPicPr>
          <p:nvPr/>
        </p:nvPicPr>
        <p:blipFill>
          <a:blip r:embed="rId3"/>
          <a:stretch>
            <a:fillRect/>
          </a:stretch>
        </p:blipFill>
        <p:spPr>
          <a:xfrm>
            <a:off x="10357893" y="4605849"/>
            <a:ext cx="1579001" cy="1481456"/>
          </a:xfrm>
          <a:prstGeom prst="rect">
            <a:avLst/>
          </a:prstGeom>
        </p:spPr>
      </p:pic>
    </p:spTree>
    <p:extLst>
      <p:ext uri="{BB962C8B-B14F-4D97-AF65-F5344CB8AC3E}">
        <p14:creationId xmlns:p14="http://schemas.microsoft.com/office/powerpoint/2010/main" val="2562895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6F3E33-6AE7-4E99-8057-960CDF876B2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685748B-7F0E-4B01-9920-967CB1D557CD}"/>
              </a:ext>
            </a:extLst>
          </p:cNvPr>
          <p:cNvSpPr>
            <a:spLocks noGrp="1"/>
          </p:cNvSpPr>
          <p:nvPr>
            <p:ph idx="1"/>
          </p:nvPr>
        </p:nvSpPr>
        <p:spPr/>
        <p:txBody>
          <a:bodyPr/>
          <a:lstStyle/>
          <a:p>
            <a:r>
              <a:rPr lang="pl-PL" sz="2000" dirty="0"/>
              <a:t>Różną rekcję mają czasowniki o odmiennych przedrostkach, na przykład: </a:t>
            </a:r>
          </a:p>
          <a:p>
            <a:pPr marL="0" indent="0">
              <a:buNone/>
            </a:pPr>
            <a:r>
              <a:rPr lang="pl-PL" sz="2000" dirty="0"/>
              <a:t>	położyć na czym (na stole), ale wyłożyć na co (na stół),</a:t>
            </a:r>
          </a:p>
          <a:p>
            <a:pPr marL="0" indent="0">
              <a:buNone/>
            </a:pPr>
            <a:r>
              <a:rPr lang="pl-PL" sz="2000" dirty="0"/>
              <a:t>	odłożyć na co (na stół);</a:t>
            </a:r>
          </a:p>
          <a:p>
            <a:pPr marL="0" indent="0">
              <a:buNone/>
            </a:pPr>
            <a:endParaRPr lang="pl-PL" sz="2000" dirty="0"/>
          </a:p>
          <a:p>
            <a:pPr marL="0" indent="0">
              <a:buNone/>
            </a:pPr>
            <a:r>
              <a:rPr lang="pl-PL" sz="2000" dirty="0"/>
              <a:t>	stawiać na czym (na półce), ale 	odstawiać na co (na półkę).</a:t>
            </a:r>
          </a:p>
          <a:p>
            <a:endParaRPr lang="pl-PL" dirty="0"/>
          </a:p>
        </p:txBody>
      </p:sp>
      <p:pic>
        <p:nvPicPr>
          <p:cNvPr id="4" name="Obraz 3">
            <a:extLst>
              <a:ext uri="{FF2B5EF4-FFF2-40B4-BE49-F238E27FC236}">
                <a16:creationId xmlns:a16="http://schemas.microsoft.com/office/drawing/2014/main" id="{3634C7F0-DF0D-48D7-8EB9-B287EBB464B7}"/>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C0E5AB4A-D9E4-4D31-8B2F-3C73B4A3DBD2}"/>
              </a:ext>
            </a:extLst>
          </p:cNvPr>
          <p:cNvPicPr>
            <a:picLocks noChangeAspect="1"/>
          </p:cNvPicPr>
          <p:nvPr/>
        </p:nvPicPr>
        <p:blipFill>
          <a:blip r:embed="rId3"/>
          <a:stretch>
            <a:fillRect/>
          </a:stretch>
        </p:blipFill>
        <p:spPr>
          <a:xfrm>
            <a:off x="10247545" y="4046556"/>
            <a:ext cx="1579001" cy="1481456"/>
          </a:xfrm>
          <a:prstGeom prst="rect">
            <a:avLst/>
          </a:prstGeom>
        </p:spPr>
      </p:pic>
    </p:spTree>
    <p:extLst>
      <p:ext uri="{BB962C8B-B14F-4D97-AF65-F5344CB8AC3E}">
        <p14:creationId xmlns:p14="http://schemas.microsoft.com/office/powerpoint/2010/main" val="2661929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3C73A2-1C50-447B-B726-0DA13DCF24E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0F2F550-CE68-4E0E-B1D0-4B8F4DC1D3C1}"/>
              </a:ext>
            </a:extLst>
          </p:cNvPr>
          <p:cNvSpPr>
            <a:spLocks noGrp="1"/>
          </p:cNvSpPr>
          <p:nvPr>
            <p:ph idx="1"/>
          </p:nvPr>
        </p:nvSpPr>
        <p:spPr/>
        <p:txBody>
          <a:bodyPr>
            <a:normAutofit/>
          </a:bodyPr>
          <a:lstStyle/>
          <a:p>
            <a:r>
              <a:rPr lang="pl-PL" sz="2000" dirty="0"/>
              <a:t>Rekcja wymienna:</a:t>
            </a:r>
          </a:p>
          <a:p>
            <a:pPr marL="0" indent="0">
              <a:buNone/>
            </a:pPr>
            <a:r>
              <a:rPr lang="pl-PL" sz="2000" dirty="0"/>
              <a:t>położyć na czym (na talerzu) i na co (na talerz)</a:t>
            </a:r>
          </a:p>
          <a:p>
            <a:pPr marL="0" indent="0">
              <a:buNone/>
            </a:pPr>
            <a:r>
              <a:rPr lang="pl-PL" sz="2000" dirty="0"/>
              <a:t>położyć na czym (na grobie) i na co (na grób)</a:t>
            </a:r>
          </a:p>
        </p:txBody>
      </p:sp>
      <p:pic>
        <p:nvPicPr>
          <p:cNvPr id="4" name="Obraz 3">
            <a:extLst>
              <a:ext uri="{FF2B5EF4-FFF2-40B4-BE49-F238E27FC236}">
                <a16:creationId xmlns:a16="http://schemas.microsoft.com/office/drawing/2014/main" id="{B5759214-DFF7-4E3E-B701-DCFFDC4BD96A}"/>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11803EF5-6544-4768-A2F3-DEDF2E655E27}"/>
              </a:ext>
            </a:extLst>
          </p:cNvPr>
          <p:cNvPicPr>
            <a:picLocks noChangeAspect="1"/>
          </p:cNvPicPr>
          <p:nvPr/>
        </p:nvPicPr>
        <p:blipFill>
          <a:blip r:embed="rId3"/>
          <a:stretch>
            <a:fillRect/>
          </a:stretch>
        </p:blipFill>
        <p:spPr>
          <a:xfrm>
            <a:off x="7463773" y="5279072"/>
            <a:ext cx="1579001" cy="1481456"/>
          </a:xfrm>
          <a:prstGeom prst="rect">
            <a:avLst/>
          </a:prstGeom>
        </p:spPr>
      </p:pic>
    </p:spTree>
    <p:extLst>
      <p:ext uri="{BB962C8B-B14F-4D97-AF65-F5344CB8AC3E}">
        <p14:creationId xmlns:p14="http://schemas.microsoft.com/office/powerpoint/2010/main" val="2992349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E8AD86-9FCB-4284-8483-D31EF517A93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FB82BAD-E26B-4D3C-8359-C9948323BF98}"/>
              </a:ext>
            </a:extLst>
          </p:cNvPr>
          <p:cNvSpPr>
            <a:spLocks noGrp="1"/>
          </p:cNvSpPr>
          <p:nvPr>
            <p:ph idx="1"/>
          </p:nvPr>
        </p:nvSpPr>
        <p:spPr>
          <a:xfrm>
            <a:off x="976544" y="2521258"/>
            <a:ext cx="9182477" cy="3693547"/>
          </a:xfrm>
        </p:spPr>
        <p:txBody>
          <a:bodyPr/>
          <a:lstStyle/>
          <a:p>
            <a:r>
              <a:rPr lang="pl-PL" sz="2000" dirty="0"/>
              <a:t>Wątpliwości normatywne</a:t>
            </a:r>
          </a:p>
          <a:p>
            <a:pPr marL="0" indent="0">
              <a:buNone/>
            </a:pPr>
            <a:r>
              <a:rPr lang="pl-PL" sz="2000" dirty="0"/>
              <a:t>budzić w kim (w ludziach),  w czym (w umysłach)</a:t>
            </a:r>
          </a:p>
          <a:p>
            <a:pPr marL="0" indent="0">
              <a:buNone/>
            </a:pPr>
            <a:r>
              <a:rPr lang="pl-PL" sz="2000" dirty="0"/>
              <a:t>budzić coś </a:t>
            </a:r>
            <a:r>
              <a:rPr lang="pl-PL" sz="2000" b="1" dirty="0"/>
              <a:t>w człowieku, w dziecku, w kolegach, </a:t>
            </a:r>
            <a:r>
              <a:rPr lang="pl-PL" sz="2000" b="1" u="sng" dirty="0"/>
              <a:t>w ludziach</a:t>
            </a:r>
            <a:r>
              <a:rPr lang="pl-PL" sz="2000" b="1" dirty="0"/>
              <a:t>, w nas, w sercach, w społeczeństwie</a:t>
            </a:r>
          </a:p>
          <a:p>
            <a:pPr marL="0" indent="0">
              <a:buNone/>
            </a:pPr>
            <a:endParaRPr lang="pl-PL" sz="2000" dirty="0"/>
          </a:p>
          <a:p>
            <a:pPr marL="0" indent="0">
              <a:buNone/>
            </a:pPr>
            <a:r>
              <a:rPr lang="pl-PL" sz="2000" dirty="0"/>
              <a:t>WSJP: (w KIM | !?u KOGO)</a:t>
            </a:r>
          </a:p>
          <a:p>
            <a:pPr marL="0" indent="0">
              <a:buNone/>
            </a:pPr>
            <a:r>
              <a:rPr lang="pl-PL" sz="2000" dirty="0"/>
              <a:t> budzić coś </a:t>
            </a:r>
            <a:r>
              <a:rPr lang="pl-PL" sz="2000" b="1" u="sng" dirty="0"/>
              <a:t>!?u ludzi</a:t>
            </a:r>
            <a:r>
              <a:rPr lang="pl-PL" sz="2000" b="1" dirty="0"/>
              <a:t>, !?u przeciwników, !?u rozmówców, !?u słuchaczy</a:t>
            </a:r>
          </a:p>
          <a:p>
            <a:pPr marL="0" indent="0">
              <a:buNone/>
            </a:pPr>
            <a:endParaRPr lang="pl-PL" sz="2000" dirty="0"/>
          </a:p>
          <a:p>
            <a:endParaRPr lang="pl-PL" dirty="0"/>
          </a:p>
        </p:txBody>
      </p:sp>
      <p:pic>
        <p:nvPicPr>
          <p:cNvPr id="4" name="Obraz 3">
            <a:extLst>
              <a:ext uri="{FF2B5EF4-FFF2-40B4-BE49-F238E27FC236}">
                <a16:creationId xmlns:a16="http://schemas.microsoft.com/office/drawing/2014/main" id="{AA07FEF8-3D2A-4EBF-A16D-D3CF9F3DE2F1}"/>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A2C28011-7C9E-4500-9DCF-F8891C1D95E3}"/>
              </a:ext>
            </a:extLst>
          </p:cNvPr>
          <p:cNvPicPr>
            <a:picLocks noChangeAspect="1"/>
          </p:cNvPicPr>
          <p:nvPr/>
        </p:nvPicPr>
        <p:blipFill>
          <a:blip r:embed="rId3"/>
          <a:stretch>
            <a:fillRect/>
          </a:stretch>
        </p:blipFill>
        <p:spPr>
          <a:xfrm>
            <a:off x="7263226" y="5356981"/>
            <a:ext cx="1579001" cy="1481456"/>
          </a:xfrm>
          <a:prstGeom prst="rect">
            <a:avLst/>
          </a:prstGeom>
        </p:spPr>
      </p:pic>
    </p:spTree>
    <p:extLst>
      <p:ext uri="{BB962C8B-B14F-4D97-AF65-F5344CB8AC3E}">
        <p14:creationId xmlns:p14="http://schemas.microsoft.com/office/powerpoint/2010/main" val="4064811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14D5D7-7778-4C60-84C6-F56DED77CF6A}"/>
              </a:ext>
            </a:extLst>
          </p:cNvPr>
          <p:cNvSpPr>
            <a:spLocks noGrp="1"/>
          </p:cNvSpPr>
          <p:nvPr>
            <p:ph type="title"/>
          </p:nvPr>
        </p:nvSpPr>
        <p:spPr/>
        <p:txBody>
          <a:bodyPr/>
          <a:lstStyle/>
          <a:p>
            <a:r>
              <a:rPr lang="pl-PL" dirty="0"/>
              <a:t>Ćwiczenia</a:t>
            </a:r>
          </a:p>
        </p:txBody>
      </p:sp>
      <p:sp>
        <p:nvSpPr>
          <p:cNvPr id="3" name="Symbol zastępczy zawartości 2">
            <a:extLst>
              <a:ext uri="{FF2B5EF4-FFF2-40B4-BE49-F238E27FC236}">
                <a16:creationId xmlns:a16="http://schemas.microsoft.com/office/drawing/2014/main" id="{1B5D4547-C8A7-4DA7-91AB-BB6310F53922}"/>
              </a:ext>
            </a:extLst>
          </p:cNvPr>
          <p:cNvSpPr>
            <a:spLocks noGrp="1"/>
          </p:cNvSpPr>
          <p:nvPr>
            <p:ph idx="1"/>
          </p:nvPr>
        </p:nvSpPr>
        <p:spPr>
          <a:xfrm>
            <a:off x="1154954" y="2334827"/>
            <a:ext cx="8825659" cy="3684973"/>
          </a:xfrm>
        </p:spPr>
        <p:txBody>
          <a:bodyPr/>
          <a:lstStyle/>
          <a:p>
            <a:r>
              <a:rPr lang="pl-PL" sz="2000" b="1" dirty="0"/>
              <a:t>Proszę podkreślić wszystkie użycia słów, zależnych składniowo od czasownika </a:t>
            </a:r>
            <a:r>
              <a:rPr lang="pl-PL" sz="2000" b="1" i="1" dirty="0"/>
              <a:t>zakochać się</a:t>
            </a:r>
            <a:r>
              <a:rPr lang="pl-PL" sz="2000" b="1" dirty="0"/>
              <a:t>. Następnie proszę wypisać inne przykłady rekcji (nie tylko miejscownikowej), które mogłyby być odmienne w odpowiednikach ukraińskich, w tym przykłady odmiennych przyimków przy tej samej rekcji czasowników w obu językach. Proszę podać te wszystkie odpowiedniki ukraińskie.</a:t>
            </a:r>
            <a:endParaRPr lang="pl-PL" sz="2000" dirty="0"/>
          </a:p>
          <a:p>
            <a:pPr marL="0" indent="0">
              <a:buNone/>
            </a:pPr>
            <a:endParaRPr lang="pl-PL" sz="2000" dirty="0"/>
          </a:p>
          <a:p>
            <a:pPr marL="0" indent="0">
              <a:buNone/>
            </a:pPr>
            <a:r>
              <a:rPr lang="pl-PL" sz="2000" dirty="0"/>
              <a:t>	Przykład: </a:t>
            </a:r>
            <a:r>
              <a:rPr lang="pl-PL" sz="2000" i="1" dirty="0"/>
              <a:t>Zakochałam się </a:t>
            </a:r>
            <a:r>
              <a:rPr lang="pl-PL" sz="2000" i="1" u="sng" dirty="0"/>
              <a:t>w tym</a:t>
            </a:r>
            <a:r>
              <a:rPr lang="pl-PL" sz="2000" i="1" dirty="0"/>
              <a:t>, co miłość robi z ludźmi.</a:t>
            </a:r>
            <a:endParaRPr lang="pl-PL" sz="2000" dirty="0"/>
          </a:p>
          <a:p>
            <a:pPr marL="0" indent="0">
              <a:buNone/>
            </a:pPr>
            <a:r>
              <a:rPr lang="pl-PL" sz="2000" i="1" dirty="0"/>
              <a:t>	Nie zwracali uwagi – </a:t>
            </a:r>
            <a:r>
              <a:rPr lang="uk-UA" sz="2000" b="1" i="1" dirty="0"/>
              <a:t>не звертали увагу</a:t>
            </a:r>
            <a:r>
              <a:rPr lang="uk-UA" sz="2000" dirty="0"/>
              <a:t> (</a:t>
            </a:r>
            <a:r>
              <a:rPr lang="pl-PL" sz="2000" dirty="0"/>
              <a:t>ale i </a:t>
            </a:r>
            <a:r>
              <a:rPr lang="uk-UA" sz="2000" i="1" dirty="0"/>
              <a:t>не звертали уваги</a:t>
            </a:r>
            <a:r>
              <a:rPr lang="uk-UA" sz="2000" dirty="0"/>
              <a:t>).</a:t>
            </a:r>
            <a:endParaRPr lang="pl-PL" sz="2000" dirty="0"/>
          </a:p>
          <a:p>
            <a:endParaRPr lang="pl-PL" dirty="0"/>
          </a:p>
        </p:txBody>
      </p:sp>
      <p:pic>
        <p:nvPicPr>
          <p:cNvPr id="4" name="Obraz 3">
            <a:extLst>
              <a:ext uri="{FF2B5EF4-FFF2-40B4-BE49-F238E27FC236}">
                <a16:creationId xmlns:a16="http://schemas.microsoft.com/office/drawing/2014/main" id="{443679D5-F004-465E-AEF3-41926C69D109}"/>
              </a:ext>
            </a:extLst>
          </p:cNvPr>
          <p:cNvPicPr>
            <a:picLocks noChangeAspect="1"/>
          </p:cNvPicPr>
          <p:nvPr/>
        </p:nvPicPr>
        <p:blipFill>
          <a:blip r:embed="rId2"/>
          <a:stretch>
            <a:fillRect/>
          </a:stretch>
        </p:blipFill>
        <p:spPr>
          <a:xfrm>
            <a:off x="9206212" y="5581227"/>
            <a:ext cx="2773920" cy="1054699"/>
          </a:xfrm>
          <a:prstGeom prst="rect">
            <a:avLst/>
          </a:prstGeom>
        </p:spPr>
      </p:pic>
      <p:pic>
        <p:nvPicPr>
          <p:cNvPr id="5" name="Obraz 4">
            <a:extLst>
              <a:ext uri="{FF2B5EF4-FFF2-40B4-BE49-F238E27FC236}">
                <a16:creationId xmlns:a16="http://schemas.microsoft.com/office/drawing/2014/main" id="{DA2A0AA2-6955-4E7B-A8B0-B7C1D72A5F29}"/>
              </a:ext>
            </a:extLst>
          </p:cNvPr>
          <p:cNvPicPr>
            <a:picLocks noChangeAspect="1"/>
          </p:cNvPicPr>
          <p:nvPr/>
        </p:nvPicPr>
        <p:blipFill>
          <a:blip r:embed="rId3"/>
          <a:stretch>
            <a:fillRect/>
          </a:stretch>
        </p:blipFill>
        <p:spPr>
          <a:xfrm>
            <a:off x="10412111" y="4099771"/>
            <a:ext cx="1579001" cy="1481456"/>
          </a:xfrm>
          <a:prstGeom prst="rect">
            <a:avLst/>
          </a:prstGeom>
        </p:spPr>
      </p:pic>
    </p:spTree>
    <p:extLst>
      <p:ext uri="{BB962C8B-B14F-4D97-AF65-F5344CB8AC3E}">
        <p14:creationId xmlns:p14="http://schemas.microsoft.com/office/powerpoint/2010/main" val="4013928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7908A5-D1A7-4588-81C8-F146EA42859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456DC39-D6E5-4479-A729-236413FC039A}"/>
              </a:ext>
            </a:extLst>
          </p:cNvPr>
          <p:cNvSpPr>
            <a:spLocks noGrp="1"/>
          </p:cNvSpPr>
          <p:nvPr>
            <p:ph idx="1"/>
          </p:nvPr>
        </p:nvSpPr>
        <p:spPr/>
        <p:txBody>
          <a:bodyPr/>
          <a:lstStyle/>
          <a:p>
            <a:pPr marL="0" indent="0">
              <a:buNone/>
            </a:pPr>
            <a:r>
              <a:rPr lang="pl-PL" dirty="0"/>
              <a:t>	</a:t>
            </a:r>
            <a:r>
              <a:rPr lang="pl-PL" sz="2800" dirty="0"/>
              <a:t>Zakochałam się w tym, co miłość robi z ludźmi. W tym, że słyszą coraz więcej dźwięków, na które wcześniej nie zwracali uwagi. W tym, że kolory wydają im się nieco jaśniejsze niż zwykle. W tym, jak zapach może przywołać fajne wspomnienia […]</a:t>
            </a:r>
          </a:p>
          <a:p>
            <a:pPr marL="0" indent="0">
              <a:buNone/>
            </a:pPr>
            <a:endParaRPr lang="pl-PL" dirty="0"/>
          </a:p>
        </p:txBody>
      </p:sp>
      <p:pic>
        <p:nvPicPr>
          <p:cNvPr id="4" name="Obraz 3">
            <a:extLst>
              <a:ext uri="{FF2B5EF4-FFF2-40B4-BE49-F238E27FC236}">
                <a16:creationId xmlns:a16="http://schemas.microsoft.com/office/drawing/2014/main" id="{94B223BA-B18F-458F-8442-0EDC6783CAD7}"/>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E4AC5C48-DE65-46D6-9E79-5A85FEFF4C99}"/>
              </a:ext>
            </a:extLst>
          </p:cNvPr>
          <p:cNvPicPr>
            <a:picLocks noChangeAspect="1"/>
          </p:cNvPicPr>
          <p:nvPr/>
        </p:nvPicPr>
        <p:blipFill>
          <a:blip r:embed="rId3"/>
          <a:stretch>
            <a:fillRect/>
          </a:stretch>
        </p:blipFill>
        <p:spPr>
          <a:xfrm>
            <a:off x="6948868" y="5143602"/>
            <a:ext cx="1579001" cy="1481456"/>
          </a:xfrm>
          <a:prstGeom prst="rect">
            <a:avLst/>
          </a:prstGeom>
        </p:spPr>
      </p:pic>
    </p:spTree>
    <p:extLst>
      <p:ext uri="{BB962C8B-B14F-4D97-AF65-F5344CB8AC3E}">
        <p14:creationId xmlns:p14="http://schemas.microsoft.com/office/powerpoint/2010/main" val="699998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9E37BE-0262-4CE1-91EB-1B2566CB0B2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24DBCA8-1949-4F25-9857-8E2C60444C22}"/>
              </a:ext>
            </a:extLst>
          </p:cNvPr>
          <p:cNvSpPr>
            <a:spLocks noGrp="1"/>
          </p:cNvSpPr>
          <p:nvPr>
            <p:ph idx="1"/>
          </p:nvPr>
        </p:nvSpPr>
        <p:spPr/>
        <p:txBody>
          <a:bodyPr/>
          <a:lstStyle/>
          <a:p>
            <a:r>
              <a:rPr lang="pl-PL" b="1" u="sng" dirty="0"/>
              <a:t>Klucz</a:t>
            </a:r>
            <a:r>
              <a:rPr lang="pl-PL" dirty="0"/>
              <a:t>: nie zwracali </a:t>
            </a:r>
            <a:r>
              <a:rPr lang="pl-PL" b="1" dirty="0"/>
              <a:t>uwagi</a:t>
            </a:r>
            <a:r>
              <a:rPr lang="pl-PL" dirty="0"/>
              <a:t> – </a:t>
            </a:r>
            <a:r>
              <a:rPr lang="pl-PL" dirty="0" err="1"/>
              <a:t>не</a:t>
            </a:r>
            <a:r>
              <a:rPr lang="pl-PL" dirty="0"/>
              <a:t> </a:t>
            </a:r>
            <a:r>
              <a:rPr lang="pl-PL" dirty="0" err="1"/>
              <a:t>звертали</a:t>
            </a:r>
            <a:r>
              <a:rPr lang="pl-PL" dirty="0"/>
              <a:t> </a:t>
            </a:r>
            <a:r>
              <a:rPr lang="pl-PL" b="1" dirty="0" err="1"/>
              <a:t>увагу</a:t>
            </a:r>
            <a:r>
              <a:rPr lang="pl-PL" dirty="0"/>
              <a:t> (ale i</a:t>
            </a:r>
            <a:r>
              <a:rPr lang="uk-UA" dirty="0"/>
              <a:t>: </a:t>
            </a:r>
            <a:r>
              <a:rPr lang="pl-PL" dirty="0" err="1"/>
              <a:t>не</a:t>
            </a:r>
            <a:r>
              <a:rPr lang="pl-PL" dirty="0"/>
              <a:t> </a:t>
            </a:r>
            <a:r>
              <a:rPr lang="pl-PL" dirty="0" err="1"/>
              <a:t>звертали</a:t>
            </a:r>
            <a:r>
              <a:rPr lang="pl-PL" dirty="0"/>
              <a:t> </a:t>
            </a:r>
            <a:r>
              <a:rPr lang="pl-PL" dirty="0" err="1"/>
              <a:t>уваги</a:t>
            </a:r>
            <a:r>
              <a:rPr lang="pl-PL" dirty="0"/>
              <a:t>); wydają się </a:t>
            </a:r>
            <a:r>
              <a:rPr lang="pl-PL" b="1" dirty="0"/>
              <a:t>jaśniejsze</a:t>
            </a:r>
            <a:r>
              <a:rPr lang="pl-PL" dirty="0"/>
              <a:t> – </a:t>
            </a:r>
            <a:r>
              <a:rPr lang="uk-UA" dirty="0"/>
              <a:t>здаються </a:t>
            </a:r>
            <a:r>
              <a:rPr lang="uk-UA" b="1" dirty="0"/>
              <a:t>яснішими</a:t>
            </a:r>
            <a:r>
              <a:rPr lang="uk-UA" dirty="0"/>
              <a:t>; </a:t>
            </a:r>
            <a:r>
              <a:rPr lang="pl-PL" dirty="0"/>
              <a:t>chęć walki </a:t>
            </a:r>
            <a:r>
              <a:rPr lang="pl-PL" b="1" dirty="0"/>
              <a:t>o</a:t>
            </a:r>
            <a:r>
              <a:rPr lang="pl-PL" dirty="0"/>
              <a:t> siebie i innych – </a:t>
            </a:r>
            <a:r>
              <a:rPr lang="uk-UA" dirty="0"/>
              <a:t>бажання боротися (боротьби) </a:t>
            </a:r>
            <a:r>
              <a:rPr lang="uk-UA" b="1" dirty="0"/>
              <a:t>за</a:t>
            </a:r>
            <a:r>
              <a:rPr lang="uk-UA" dirty="0"/>
              <a:t> себе та інших; nie mam na myśli </a:t>
            </a:r>
            <a:r>
              <a:rPr lang="uk-UA" b="1" dirty="0"/>
              <a:t>samych kolorowych i przyjemnych rzeczy</a:t>
            </a:r>
            <a:r>
              <a:rPr lang="uk-UA" dirty="0"/>
              <a:t> – я не маю на думці </a:t>
            </a:r>
            <a:r>
              <a:rPr lang="uk-UA" b="1" dirty="0"/>
              <a:t>самі</a:t>
            </a:r>
            <a:r>
              <a:rPr lang="uk-UA" dirty="0"/>
              <a:t> лишень </a:t>
            </a:r>
            <a:r>
              <a:rPr lang="uk-UA" b="1" dirty="0"/>
              <a:t>кольорові і приємні речі</a:t>
            </a:r>
            <a:r>
              <a:rPr lang="uk-UA" dirty="0"/>
              <a:t> (</a:t>
            </a:r>
            <a:r>
              <a:rPr lang="pl-PL" dirty="0"/>
              <a:t>ale i</a:t>
            </a:r>
            <a:r>
              <a:rPr lang="uk-UA" dirty="0"/>
              <a:t>:</a:t>
            </a:r>
            <a:r>
              <a:rPr lang="pl-PL" dirty="0"/>
              <a:t> я </a:t>
            </a:r>
            <a:r>
              <a:rPr lang="pl-PL" dirty="0" err="1"/>
              <a:t>не</a:t>
            </a:r>
            <a:r>
              <a:rPr lang="pl-PL" dirty="0"/>
              <a:t> </a:t>
            </a:r>
            <a:r>
              <a:rPr lang="pl-PL" dirty="0" err="1"/>
              <a:t>маю</a:t>
            </a:r>
            <a:r>
              <a:rPr lang="pl-PL" dirty="0"/>
              <a:t> </a:t>
            </a:r>
            <a:r>
              <a:rPr lang="pl-PL" dirty="0" err="1"/>
              <a:t>на</a:t>
            </a:r>
            <a:r>
              <a:rPr lang="pl-PL" dirty="0"/>
              <a:t> </a:t>
            </a:r>
            <a:r>
              <a:rPr lang="pl-PL" dirty="0" err="1"/>
              <a:t>думці</a:t>
            </a:r>
            <a:r>
              <a:rPr lang="pl-PL" dirty="0"/>
              <a:t> </a:t>
            </a:r>
            <a:r>
              <a:rPr lang="pl-PL" dirty="0" err="1"/>
              <a:t>сам</a:t>
            </a:r>
            <a:r>
              <a:rPr lang="uk-UA" dirty="0"/>
              <a:t>их</a:t>
            </a:r>
            <a:r>
              <a:rPr lang="pl-PL" dirty="0"/>
              <a:t> </a:t>
            </a:r>
            <a:r>
              <a:rPr lang="pl-PL" dirty="0" err="1"/>
              <a:t>лишень</a:t>
            </a:r>
            <a:r>
              <a:rPr lang="pl-PL" dirty="0"/>
              <a:t> </a:t>
            </a:r>
            <a:r>
              <a:rPr lang="pl-PL" dirty="0" err="1"/>
              <a:t>кольоров</a:t>
            </a:r>
            <a:r>
              <a:rPr lang="uk-UA" dirty="0"/>
              <a:t>их</a:t>
            </a:r>
            <a:r>
              <a:rPr lang="pl-PL" dirty="0"/>
              <a:t> і </a:t>
            </a:r>
            <a:r>
              <a:rPr lang="pl-PL" dirty="0" err="1"/>
              <a:t>приємн</a:t>
            </a:r>
            <a:r>
              <a:rPr lang="uk-UA" dirty="0"/>
              <a:t>их</a:t>
            </a:r>
            <a:r>
              <a:rPr lang="pl-PL" dirty="0"/>
              <a:t> </a:t>
            </a:r>
            <a:r>
              <a:rPr lang="pl-PL" dirty="0" err="1"/>
              <a:t>реч</a:t>
            </a:r>
            <a:r>
              <a:rPr lang="uk-UA" dirty="0"/>
              <a:t>ей); nie należało </a:t>
            </a:r>
            <a:r>
              <a:rPr lang="uk-UA" b="1" dirty="0"/>
              <a:t>do nich</a:t>
            </a:r>
            <a:r>
              <a:rPr lang="uk-UA" dirty="0"/>
              <a:t> – не належало </a:t>
            </a:r>
            <a:r>
              <a:rPr lang="uk-UA" b="1" dirty="0"/>
              <a:t>їм</a:t>
            </a:r>
            <a:r>
              <a:rPr lang="uk-UA" dirty="0"/>
              <a:t>; nigdy byśmy się </a:t>
            </a:r>
            <a:r>
              <a:rPr lang="uk-UA" b="1" dirty="0"/>
              <a:t>po sobie</a:t>
            </a:r>
            <a:r>
              <a:rPr lang="uk-UA" dirty="0"/>
              <a:t> nie spodziewali – ніколи б </a:t>
            </a:r>
            <a:r>
              <a:rPr lang="uk-UA" b="1" dirty="0"/>
              <a:t>від себе</a:t>
            </a:r>
            <a:r>
              <a:rPr lang="uk-UA" dirty="0"/>
              <a:t> не сподівалися (не очікували); </a:t>
            </a:r>
            <a:r>
              <a:rPr lang="pl-PL" dirty="0"/>
              <a:t>p</a:t>
            </a:r>
            <a:r>
              <a:rPr lang="uk-UA" dirty="0"/>
              <a:t>omimo </a:t>
            </a:r>
            <a:r>
              <a:rPr lang="uk-UA" b="1" dirty="0"/>
              <a:t>zbudowanych murów</a:t>
            </a:r>
            <a:r>
              <a:rPr lang="pl-PL" dirty="0"/>
              <a:t> – </a:t>
            </a:r>
            <a:r>
              <a:rPr lang="uk-UA" dirty="0"/>
              <a:t>незважаючи </a:t>
            </a:r>
            <a:r>
              <a:rPr lang="uk-UA" b="1" dirty="0"/>
              <a:t>на збудовані мури</a:t>
            </a:r>
            <a:r>
              <a:rPr lang="uk-UA" dirty="0"/>
              <a:t>; </a:t>
            </a:r>
            <a:r>
              <a:rPr lang="pl-PL" dirty="0"/>
              <a:t>zbudowane </a:t>
            </a:r>
            <a:r>
              <a:rPr lang="pl-PL" b="1" dirty="0"/>
              <a:t>przez nas</a:t>
            </a:r>
            <a:r>
              <a:rPr lang="pl-PL" dirty="0"/>
              <a:t> – </a:t>
            </a:r>
            <a:r>
              <a:rPr lang="uk-UA" dirty="0"/>
              <a:t>збудовані </a:t>
            </a:r>
            <a:r>
              <a:rPr lang="uk-UA" b="1" dirty="0"/>
              <a:t>нами</a:t>
            </a:r>
            <a:r>
              <a:rPr lang="pl-PL" b="1" dirty="0"/>
              <a:t>; </a:t>
            </a:r>
            <a:r>
              <a:rPr lang="pl-PL" dirty="0"/>
              <a:t>zanurzamy</a:t>
            </a:r>
            <a:r>
              <a:rPr lang="pl-PL" b="1" dirty="0"/>
              <a:t> </a:t>
            </a:r>
            <a:r>
              <a:rPr lang="pl-PL" dirty="0"/>
              <a:t>się</a:t>
            </a:r>
            <a:r>
              <a:rPr lang="pl-PL" b="1" dirty="0"/>
              <a:t> w niej </a:t>
            </a:r>
            <a:r>
              <a:rPr lang="pl-PL" dirty="0"/>
              <a:t>–</a:t>
            </a:r>
            <a:r>
              <a:rPr lang="pl-PL" b="1" dirty="0"/>
              <a:t> </a:t>
            </a:r>
            <a:r>
              <a:rPr lang="uk-UA" dirty="0"/>
              <a:t>занурюємося</a:t>
            </a:r>
            <a:r>
              <a:rPr lang="uk-UA" b="1" dirty="0"/>
              <a:t> в неї; </a:t>
            </a:r>
            <a:r>
              <a:rPr lang="pl-PL" dirty="0"/>
              <a:t>biorąc </a:t>
            </a:r>
            <a:r>
              <a:rPr lang="pl-PL" b="1" dirty="0"/>
              <a:t>pod uwagę </a:t>
            </a:r>
            <a:r>
              <a:rPr lang="pl-PL" dirty="0"/>
              <a:t>–</a:t>
            </a:r>
            <a:r>
              <a:rPr lang="pl-PL" b="1" dirty="0"/>
              <a:t> </a:t>
            </a:r>
            <a:r>
              <a:rPr lang="uk-UA" dirty="0"/>
              <a:t>беручи</a:t>
            </a:r>
            <a:r>
              <a:rPr lang="uk-UA" b="1" dirty="0"/>
              <a:t> до уваги.</a:t>
            </a:r>
            <a:endParaRPr lang="pl-PL" dirty="0"/>
          </a:p>
        </p:txBody>
      </p:sp>
      <p:pic>
        <p:nvPicPr>
          <p:cNvPr id="4" name="Obraz 3">
            <a:extLst>
              <a:ext uri="{FF2B5EF4-FFF2-40B4-BE49-F238E27FC236}">
                <a16:creationId xmlns:a16="http://schemas.microsoft.com/office/drawing/2014/main" id="{9C41FCC7-FE2D-4C73-B7A1-D3A77F8C8EBB}"/>
              </a:ext>
            </a:extLst>
          </p:cNvPr>
          <p:cNvPicPr>
            <a:picLocks noChangeAspect="1"/>
          </p:cNvPicPr>
          <p:nvPr/>
        </p:nvPicPr>
        <p:blipFill>
          <a:blip r:embed="rId2"/>
          <a:stretch>
            <a:fillRect/>
          </a:stretch>
        </p:blipFill>
        <p:spPr>
          <a:xfrm>
            <a:off x="9081924" y="5578923"/>
            <a:ext cx="2773920" cy="1054699"/>
          </a:xfrm>
          <a:prstGeom prst="rect">
            <a:avLst/>
          </a:prstGeom>
        </p:spPr>
      </p:pic>
      <p:pic>
        <p:nvPicPr>
          <p:cNvPr id="5" name="Obraz 4">
            <a:extLst>
              <a:ext uri="{FF2B5EF4-FFF2-40B4-BE49-F238E27FC236}">
                <a16:creationId xmlns:a16="http://schemas.microsoft.com/office/drawing/2014/main" id="{711B8125-A6A5-479A-8750-9C449C01FEB9}"/>
              </a:ext>
            </a:extLst>
          </p:cNvPr>
          <p:cNvPicPr>
            <a:picLocks noChangeAspect="1"/>
          </p:cNvPicPr>
          <p:nvPr/>
        </p:nvPicPr>
        <p:blipFill>
          <a:blip r:embed="rId3"/>
          <a:stretch>
            <a:fillRect/>
          </a:stretch>
        </p:blipFill>
        <p:spPr>
          <a:xfrm>
            <a:off x="10349016" y="4170843"/>
            <a:ext cx="1579001" cy="1481456"/>
          </a:xfrm>
          <a:prstGeom prst="rect">
            <a:avLst/>
          </a:prstGeom>
        </p:spPr>
      </p:pic>
    </p:spTree>
    <p:extLst>
      <p:ext uri="{BB962C8B-B14F-4D97-AF65-F5344CB8AC3E}">
        <p14:creationId xmlns:p14="http://schemas.microsoft.com/office/powerpoint/2010/main" val="3445722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4972C6-A1F7-42ED-BA90-20DAE4340D8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74DEBCB-9D2B-4EB7-8DA8-C7028D770169}"/>
              </a:ext>
            </a:extLst>
          </p:cNvPr>
          <p:cNvSpPr>
            <a:spLocks noGrp="1"/>
          </p:cNvSpPr>
          <p:nvPr>
            <p:ph idx="1"/>
          </p:nvPr>
        </p:nvSpPr>
        <p:spPr/>
        <p:txBody>
          <a:bodyPr/>
          <a:lstStyle/>
          <a:p>
            <a:r>
              <a:rPr lang="pl-PL" sz="2000" b="1" dirty="0"/>
              <a:t>Proszę użyć wyrazów, zależnych od czasowników </a:t>
            </a:r>
            <a:r>
              <a:rPr lang="pl-PL" sz="2000" b="1" i="1" dirty="0"/>
              <a:t>zakochać się, kochać się</a:t>
            </a:r>
            <a:r>
              <a:rPr lang="pl-PL" sz="2000" b="1" dirty="0"/>
              <a:t> i </a:t>
            </a:r>
            <a:r>
              <a:rPr lang="pl-PL" sz="2000" b="1" i="1" dirty="0"/>
              <a:t>pokochać, kochać</a:t>
            </a:r>
            <a:r>
              <a:rPr lang="pl-PL" sz="2000" b="1" dirty="0"/>
              <a:t> w odpowiednim przypadku. </a:t>
            </a:r>
          </a:p>
          <a:p>
            <a:pPr marL="0" indent="0">
              <a:buNone/>
            </a:pPr>
            <a:endParaRPr lang="pl-PL" sz="2000" dirty="0"/>
          </a:p>
          <a:p>
            <a:r>
              <a:rPr lang="pl-PL" sz="2000" dirty="0"/>
              <a:t>Przykład: </a:t>
            </a:r>
            <a:r>
              <a:rPr lang="pl-PL" sz="2000" i="1" dirty="0"/>
              <a:t>Zakochałem się do szaleństwa (urocza dziewczyna) _______________________, ona również (ja) _______________ pokochała. – Zakochałem się do szaleństwa </a:t>
            </a:r>
            <a:r>
              <a:rPr lang="pl-PL" sz="2000" b="1" i="1" dirty="0"/>
              <a:t>w uroczej dziewczynie</a:t>
            </a:r>
            <a:r>
              <a:rPr lang="pl-PL" sz="2000" i="1" dirty="0"/>
              <a:t>, ona również </a:t>
            </a:r>
            <a:r>
              <a:rPr lang="pl-PL" sz="2000" b="1" i="1" dirty="0"/>
              <a:t>mnie </a:t>
            </a:r>
            <a:r>
              <a:rPr lang="pl-PL" sz="2000" i="1" dirty="0"/>
              <a:t>pokochała.</a:t>
            </a:r>
            <a:endParaRPr lang="pl-PL" sz="2000" dirty="0"/>
          </a:p>
          <a:p>
            <a:endParaRPr lang="pl-PL" dirty="0"/>
          </a:p>
        </p:txBody>
      </p:sp>
      <p:pic>
        <p:nvPicPr>
          <p:cNvPr id="4" name="Obraz 3">
            <a:extLst>
              <a:ext uri="{FF2B5EF4-FFF2-40B4-BE49-F238E27FC236}">
                <a16:creationId xmlns:a16="http://schemas.microsoft.com/office/drawing/2014/main" id="{17F790E1-D52F-479E-B5CF-168B8CB6C361}"/>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A8E25F0D-2BD1-448B-A563-B06302DABE93}"/>
              </a:ext>
            </a:extLst>
          </p:cNvPr>
          <p:cNvPicPr>
            <a:picLocks noChangeAspect="1"/>
          </p:cNvPicPr>
          <p:nvPr/>
        </p:nvPicPr>
        <p:blipFill>
          <a:blip r:embed="rId3"/>
          <a:stretch>
            <a:fillRect/>
          </a:stretch>
        </p:blipFill>
        <p:spPr>
          <a:xfrm>
            <a:off x="10229187" y="3875525"/>
            <a:ext cx="1579001" cy="1481456"/>
          </a:xfrm>
          <a:prstGeom prst="rect">
            <a:avLst/>
          </a:prstGeom>
        </p:spPr>
      </p:pic>
    </p:spTree>
    <p:extLst>
      <p:ext uri="{BB962C8B-B14F-4D97-AF65-F5344CB8AC3E}">
        <p14:creationId xmlns:p14="http://schemas.microsoft.com/office/powerpoint/2010/main" val="2146522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74D357-A463-44C4-B031-47861997598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BB78D4A-C0ED-4288-8CE3-064C3283F6CC}"/>
              </a:ext>
            </a:extLst>
          </p:cNvPr>
          <p:cNvSpPr>
            <a:spLocks noGrp="1"/>
          </p:cNvSpPr>
          <p:nvPr>
            <p:ph idx="1"/>
          </p:nvPr>
        </p:nvSpPr>
        <p:spPr/>
        <p:txBody>
          <a:bodyPr/>
          <a:lstStyle/>
          <a:p>
            <a:pPr lvl="0"/>
            <a:r>
              <a:rPr lang="pl-PL" dirty="0"/>
              <a:t>Po obejrzeniu filmu zakochałam się (aktor) _______________, który zagrał rolę główną.</a:t>
            </a:r>
          </a:p>
          <a:p>
            <a:pPr lvl="0"/>
            <a:r>
              <a:rPr lang="pl-PL" dirty="0"/>
              <a:t>Syn bardzo pokochał (Maria) ____________, mamy nadzieję, że się pobiorą. </a:t>
            </a:r>
          </a:p>
          <a:p>
            <a:pPr lvl="0"/>
            <a:r>
              <a:rPr lang="pl-PL" dirty="0"/>
              <a:t>Moja siostra jest szaleńczo zakochana  (kwiaty) ________________ .</a:t>
            </a:r>
          </a:p>
          <a:p>
            <a:pPr lvl="0"/>
            <a:r>
              <a:rPr lang="pl-PL" dirty="0"/>
              <a:t>Jola jest tak piękna, że nie można (ona) ________________ się nie zakochać.</a:t>
            </a:r>
          </a:p>
          <a:p>
            <a:pPr lvl="0"/>
            <a:r>
              <a:rPr lang="pl-PL" dirty="0"/>
              <a:t>Mój brat kocha się (konie) ________________ .</a:t>
            </a:r>
          </a:p>
          <a:p>
            <a:pPr lvl="0"/>
            <a:r>
              <a:rPr lang="pl-PL" dirty="0"/>
              <a:t>Kocha się (kolor zielony) _____________________ i kolor ten przeważa w jej strojach.</a:t>
            </a:r>
          </a:p>
          <a:p>
            <a:endParaRPr lang="pl-PL" dirty="0"/>
          </a:p>
        </p:txBody>
      </p:sp>
      <p:pic>
        <p:nvPicPr>
          <p:cNvPr id="4" name="Obraz 3">
            <a:extLst>
              <a:ext uri="{FF2B5EF4-FFF2-40B4-BE49-F238E27FC236}">
                <a16:creationId xmlns:a16="http://schemas.microsoft.com/office/drawing/2014/main" id="{D6F02BEE-0201-41CC-B476-4883AE41C7B7}"/>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E3A99823-209F-4094-BDC1-58B0439F1FAB}"/>
              </a:ext>
            </a:extLst>
          </p:cNvPr>
          <p:cNvPicPr>
            <a:picLocks noChangeAspect="1"/>
          </p:cNvPicPr>
          <p:nvPr/>
        </p:nvPicPr>
        <p:blipFill>
          <a:blip r:embed="rId3"/>
          <a:stretch>
            <a:fillRect/>
          </a:stretch>
        </p:blipFill>
        <p:spPr>
          <a:xfrm>
            <a:off x="10428915" y="4090944"/>
            <a:ext cx="1579001" cy="1481456"/>
          </a:xfrm>
          <a:prstGeom prst="rect">
            <a:avLst/>
          </a:prstGeom>
        </p:spPr>
      </p:pic>
    </p:spTree>
    <p:extLst>
      <p:ext uri="{BB962C8B-B14F-4D97-AF65-F5344CB8AC3E}">
        <p14:creationId xmlns:p14="http://schemas.microsoft.com/office/powerpoint/2010/main" val="453950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06C662-2641-4418-B8B1-05626BBD8231}"/>
              </a:ext>
            </a:extLst>
          </p:cNvPr>
          <p:cNvSpPr>
            <a:spLocks noGrp="1"/>
          </p:cNvSpPr>
          <p:nvPr>
            <p:ph type="title"/>
          </p:nvPr>
        </p:nvSpPr>
        <p:spPr/>
        <p:txBody>
          <a:bodyPr/>
          <a:lstStyle/>
          <a:p>
            <a:r>
              <a:rPr lang="pl-PL" dirty="0"/>
              <a:t>Projekt badawczo-dydaktyczny</a:t>
            </a:r>
          </a:p>
        </p:txBody>
      </p:sp>
      <p:sp>
        <p:nvSpPr>
          <p:cNvPr id="3" name="Symbol zastępczy zawartości 2">
            <a:extLst>
              <a:ext uri="{FF2B5EF4-FFF2-40B4-BE49-F238E27FC236}">
                <a16:creationId xmlns:a16="http://schemas.microsoft.com/office/drawing/2014/main" id="{5C5F94D5-B45B-411D-818A-447A552CA6A2}"/>
              </a:ext>
            </a:extLst>
          </p:cNvPr>
          <p:cNvSpPr>
            <a:spLocks noGrp="1"/>
          </p:cNvSpPr>
          <p:nvPr>
            <p:ph idx="1"/>
          </p:nvPr>
        </p:nvSpPr>
        <p:spPr>
          <a:xfrm>
            <a:off x="1154954" y="2603500"/>
            <a:ext cx="8825659" cy="3416300"/>
          </a:xfrm>
        </p:spPr>
        <p:txBody>
          <a:bodyPr/>
          <a:lstStyle/>
          <a:p>
            <a:r>
              <a:rPr lang="pl-PL" sz="2800" dirty="0">
                <a:solidFill>
                  <a:schemeClr val="accent1"/>
                </a:solidFill>
              </a:rPr>
              <a:t>„Wzajemny transfer „językoznawstwo – glottodydaktyka”: współczesne problemy normatywne składni w języku ogólnopolskim i w polszczyźnie użytkowników z pierwszym językiem ukraińskim”, </a:t>
            </a:r>
            <a:r>
              <a:rPr lang="pl-PL" sz="2800" dirty="0"/>
              <a:t>finansowany przez Narodową Agencję  Wymiany Akademickiej w ramach </a:t>
            </a:r>
          </a:p>
          <a:p>
            <a:pPr marL="0" indent="0">
              <a:buNone/>
            </a:pPr>
            <a:r>
              <a:rPr lang="pl-PL" sz="2800" dirty="0"/>
              <a:t>    Programu POLONISTA</a:t>
            </a:r>
          </a:p>
          <a:p>
            <a:pPr marL="0" indent="0">
              <a:buNone/>
            </a:pPr>
            <a:endParaRPr lang="pl-PL" dirty="0"/>
          </a:p>
        </p:txBody>
      </p:sp>
      <p:pic>
        <p:nvPicPr>
          <p:cNvPr id="4" name="Obraz 3">
            <a:extLst>
              <a:ext uri="{FF2B5EF4-FFF2-40B4-BE49-F238E27FC236}">
                <a16:creationId xmlns:a16="http://schemas.microsoft.com/office/drawing/2014/main" id="{E57CFEF1-4EB7-49C9-9263-D236FEF6882E}"/>
              </a:ext>
            </a:extLst>
          </p:cNvPr>
          <p:cNvPicPr>
            <a:picLocks noChangeAspect="1"/>
          </p:cNvPicPr>
          <p:nvPr/>
        </p:nvPicPr>
        <p:blipFill>
          <a:blip r:embed="rId2"/>
          <a:stretch>
            <a:fillRect/>
          </a:stretch>
        </p:blipFill>
        <p:spPr>
          <a:xfrm>
            <a:off x="7164279" y="5417201"/>
            <a:ext cx="3117542" cy="1185031"/>
          </a:xfrm>
          <a:prstGeom prst="rect">
            <a:avLst/>
          </a:prstGeom>
        </p:spPr>
      </p:pic>
      <p:pic>
        <p:nvPicPr>
          <p:cNvPr id="5" name="Obraz 4">
            <a:extLst>
              <a:ext uri="{FF2B5EF4-FFF2-40B4-BE49-F238E27FC236}">
                <a16:creationId xmlns:a16="http://schemas.microsoft.com/office/drawing/2014/main" id="{675C9960-8B54-4434-95BE-287DEA756415}"/>
              </a:ext>
            </a:extLst>
          </p:cNvPr>
          <p:cNvPicPr>
            <a:picLocks noChangeAspect="1"/>
          </p:cNvPicPr>
          <p:nvPr/>
        </p:nvPicPr>
        <p:blipFill>
          <a:blip r:embed="rId3"/>
          <a:stretch>
            <a:fillRect/>
          </a:stretch>
        </p:blipFill>
        <p:spPr>
          <a:xfrm>
            <a:off x="9928163" y="3429000"/>
            <a:ext cx="2263837" cy="2130669"/>
          </a:xfrm>
          <a:prstGeom prst="rect">
            <a:avLst/>
          </a:prstGeom>
        </p:spPr>
      </p:pic>
    </p:spTree>
    <p:extLst>
      <p:ext uri="{BB962C8B-B14F-4D97-AF65-F5344CB8AC3E}">
        <p14:creationId xmlns:p14="http://schemas.microsoft.com/office/powerpoint/2010/main" val="2474363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0DE583-82BB-4A0D-B74E-4C599A8A1F3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5DC1DE2-8BE3-4137-9687-B16701BDE93E}"/>
              </a:ext>
            </a:extLst>
          </p:cNvPr>
          <p:cNvSpPr>
            <a:spLocks noGrp="1"/>
          </p:cNvSpPr>
          <p:nvPr>
            <p:ph idx="1"/>
          </p:nvPr>
        </p:nvSpPr>
        <p:spPr/>
        <p:txBody>
          <a:bodyPr/>
          <a:lstStyle/>
          <a:p>
            <a:pPr lvl="0"/>
            <a:r>
              <a:rPr lang="pl-PL" dirty="0"/>
              <a:t>Na ulotce widnieje napis: „Oleje do twarzy: Twoja skóra (one) _________ pokocha!”</a:t>
            </a:r>
          </a:p>
          <a:p>
            <a:pPr lvl="0"/>
            <a:r>
              <a:rPr lang="pl-PL" dirty="0"/>
              <a:t>Czasem łatwiej jest zakochać się (wszechświat) ___________ niż pokochać (siebie) _____________ .</a:t>
            </a:r>
          </a:p>
          <a:p>
            <a:pPr lvl="0"/>
            <a:r>
              <a:rPr lang="pl-PL" dirty="0"/>
              <a:t> Od razu zakochałam się (obrazy) __________________ tego malarza.</a:t>
            </a:r>
          </a:p>
          <a:p>
            <a:pPr lvl="0"/>
            <a:r>
              <a:rPr lang="pl-PL" dirty="0"/>
              <a:t> Po tej wycieczce zakochałem się (budowle starożytne) ________________________________ .</a:t>
            </a:r>
          </a:p>
          <a:p>
            <a:pPr lvl="0"/>
            <a:r>
              <a:rPr lang="pl-PL" dirty="0"/>
              <a:t> Córka kocha się (książki) ______________ i cieszy mnie to.</a:t>
            </a:r>
          </a:p>
          <a:p>
            <a:pPr lvl="0"/>
            <a:r>
              <a:rPr lang="pl-PL" dirty="0"/>
              <a:t> Ależ nie możesz być na tyle zakochany (siebie) _______________ !</a:t>
            </a:r>
          </a:p>
          <a:p>
            <a:endParaRPr lang="pl-PL" dirty="0"/>
          </a:p>
        </p:txBody>
      </p:sp>
      <p:pic>
        <p:nvPicPr>
          <p:cNvPr id="4" name="Obraz 3">
            <a:extLst>
              <a:ext uri="{FF2B5EF4-FFF2-40B4-BE49-F238E27FC236}">
                <a16:creationId xmlns:a16="http://schemas.microsoft.com/office/drawing/2014/main" id="{53533F91-6B9F-4560-9019-FF9039B07708}"/>
              </a:ext>
            </a:extLst>
          </p:cNvPr>
          <p:cNvPicPr>
            <a:picLocks noChangeAspect="1"/>
          </p:cNvPicPr>
          <p:nvPr/>
        </p:nvPicPr>
        <p:blipFill>
          <a:blip r:embed="rId2"/>
          <a:stretch>
            <a:fillRect/>
          </a:stretch>
        </p:blipFill>
        <p:spPr>
          <a:xfrm>
            <a:off x="8842227" y="5492450"/>
            <a:ext cx="2773920" cy="1054699"/>
          </a:xfrm>
          <a:prstGeom prst="rect">
            <a:avLst/>
          </a:prstGeom>
        </p:spPr>
      </p:pic>
      <p:pic>
        <p:nvPicPr>
          <p:cNvPr id="5" name="Obraz 4">
            <a:extLst>
              <a:ext uri="{FF2B5EF4-FFF2-40B4-BE49-F238E27FC236}">
                <a16:creationId xmlns:a16="http://schemas.microsoft.com/office/drawing/2014/main" id="{45331E1D-D9DF-4C34-BCA5-FC6EE301A0D0}"/>
              </a:ext>
            </a:extLst>
          </p:cNvPr>
          <p:cNvPicPr>
            <a:picLocks noChangeAspect="1"/>
          </p:cNvPicPr>
          <p:nvPr/>
        </p:nvPicPr>
        <p:blipFill>
          <a:blip r:embed="rId3"/>
          <a:stretch>
            <a:fillRect/>
          </a:stretch>
        </p:blipFill>
        <p:spPr>
          <a:xfrm>
            <a:off x="10247545" y="4311650"/>
            <a:ext cx="1579001" cy="1481456"/>
          </a:xfrm>
          <a:prstGeom prst="rect">
            <a:avLst/>
          </a:prstGeom>
        </p:spPr>
      </p:pic>
    </p:spTree>
    <p:extLst>
      <p:ext uri="{BB962C8B-B14F-4D97-AF65-F5344CB8AC3E}">
        <p14:creationId xmlns:p14="http://schemas.microsoft.com/office/powerpoint/2010/main" val="2868993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917183-2303-4E9C-AC46-F6BD813B085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262F12E-2EB2-4BAD-AAA2-AA9C5C7E435B}"/>
              </a:ext>
            </a:extLst>
          </p:cNvPr>
          <p:cNvSpPr>
            <a:spLocks noGrp="1"/>
          </p:cNvSpPr>
          <p:nvPr>
            <p:ph idx="1"/>
          </p:nvPr>
        </p:nvSpPr>
        <p:spPr/>
        <p:txBody>
          <a:bodyPr>
            <a:normAutofit lnSpcReduction="10000"/>
          </a:bodyPr>
          <a:lstStyle/>
          <a:p>
            <a:r>
              <a:rPr lang="pl-PL" b="1" dirty="0"/>
              <a:t>Proszę przekształcić zdania według przykładu.</a:t>
            </a:r>
            <a:endParaRPr lang="pl-PL" dirty="0"/>
          </a:p>
          <a:p>
            <a:r>
              <a:rPr lang="pl-PL" dirty="0"/>
              <a:t>Przykład:</a:t>
            </a:r>
            <a:r>
              <a:rPr lang="pl-PL" b="1" dirty="0"/>
              <a:t> </a:t>
            </a:r>
            <a:r>
              <a:rPr lang="pl-PL" i="1" dirty="0"/>
              <a:t>przyjechać do Torunia – wizyta w Toruniu.</a:t>
            </a:r>
            <a:endParaRPr lang="pl-PL" dirty="0"/>
          </a:p>
          <a:p>
            <a:pPr marL="0" indent="0">
              <a:buNone/>
            </a:pPr>
            <a:r>
              <a:rPr lang="pl-PL" i="1" dirty="0"/>
              <a:t> </a:t>
            </a:r>
            <a:endParaRPr lang="pl-PL" dirty="0"/>
          </a:p>
          <a:p>
            <a:pPr lvl="0"/>
            <a:r>
              <a:rPr lang="pl-PL" dirty="0"/>
              <a:t>pojechać do Lwowa – wizyta __________________ .</a:t>
            </a:r>
          </a:p>
          <a:p>
            <a:pPr lvl="0"/>
            <a:r>
              <a:rPr lang="pl-PL" dirty="0"/>
              <a:t>przyjść do lekarza – wizyta __________________ .</a:t>
            </a:r>
          </a:p>
          <a:p>
            <a:pPr lvl="0"/>
            <a:r>
              <a:rPr lang="pl-PL" dirty="0"/>
              <a:t>przyjazd do Włoch – wizyta __________________ .</a:t>
            </a:r>
          </a:p>
          <a:p>
            <a:pPr lvl="0"/>
            <a:r>
              <a:rPr lang="pl-PL" dirty="0"/>
              <a:t>wyjechać do Niemiec – wizyta __________________ .</a:t>
            </a:r>
          </a:p>
          <a:p>
            <a:pPr lvl="0"/>
            <a:r>
              <a:rPr lang="pl-PL" dirty="0"/>
              <a:t>przybyć do Białego Domu – wizyta __________________ .</a:t>
            </a:r>
          </a:p>
          <a:p>
            <a:pPr lvl="0"/>
            <a:r>
              <a:rPr lang="pl-PL" dirty="0"/>
              <a:t>iść do logopedy – wizyta __________________ .</a:t>
            </a:r>
            <a:r>
              <a:rPr lang="uk-UA" dirty="0"/>
              <a:t> </a:t>
            </a:r>
            <a:r>
              <a:rPr lang="pl-PL" dirty="0"/>
              <a:t>[…]</a:t>
            </a:r>
          </a:p>
          <a:p>
            <a:endParaRPr lang="pl-PL" dirty="0"/>
          </a:p>
        </p:txBody>
      </p:sp>
      <p:pic>
        <p:nvPicPr>
          <p:cNvPr id="4" name="Obraz 3">
            <a:extLst>
              <a:ext uri="{FF2B5EF4-FFF2-40B4-BE49-F238E27FC236}">
                <a16:creationId xmlns:a16="http://schemas.microsoft.com/office/drawing/2014/main" id="{67EC8ACA-8404-4222-84E3-D80F13D4FC94}"/>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5A1D9A2A-C053-426E-ACA1-BB67F7D3101E}"/>
              </a:ext>
            </a:extLst>
          </p:cNvPr>
          <p:cNvPicPr>
            <a:picLocks noChangeAspect="1"/>
          </p:cNvPicPr>
          <p:nvPr/>
        </p:nvPicPr>
        <p:blipFill>
          <a:blip r:embed="rId3"/>
          <a:stretch>
            <a:fillRect/>
          </a:stretch>
        </p:blipFill>
        <p:spPr>
          <a:xfrm>
            <a:off x="10229187" y="4046555"/>
            <a:ext cx="1579001" cy="1481456"/>
          </a:xfrm>
          <a:prstGeom prst="rect">
            <a:avLst/>
          </a:prstGeom>
        </p:spPr>
      </p:pic>
    </p:spTree>
    <p:extLst>
      <p:ext uri="{BB962C8B-B14F-4D97-AF65-F5344CB8AC3E}">
        <p14:creationId xmlns:p14="http://schemas.microsoft.com/office/powerpoint/2010/main" val="2069248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A75F78-8515-4A49-8A57-D5451A178F8B}"/>
              </a:ext>
            </a:extLst>
          </p:cNvPr>
          <p:cNvSpPr>
            <a:spLocks noGrp="1"/>
          </p:cNvSpPr>
          <p:nvPr>
            <p:ph type="title"/>
          </p:nvPr>
        </p:nvSpPr>
        <p:spPr/>
        <p:txBody>
          <a:bodyPr/>
          <a:lstStyle/>
          <a:p>
            <a:endParaRPr lang="pl-PL"/>
          </a:p>
        </p:txBody>
      </p:sp>
      <p:pic>
        <p:nvPicPr>
          <p:cNvPr id="13" name="Symbol zastępczy zawartości 12">
            <a:extLst>
              <a:ext uri="{FF2B5EF4-FFF2-40B4-BE49-F238E27FC236}">
                <a16:creationId xmlns:a16="http://schemas.microsoft.com/office/drawing/2014/main" id="{B71A7F73-A7EA-40A7-A1BA-D7506E32082B}"/>
              </a:ext>
            </a:extLst>
          </p:cNvPr>
          <p:cNvPicPr>
            <a:picLocks noGrp="1" noChangeAspect="1"/>
          </p:cNvPicPr>
          <p:nvPr>
            <p:ph idx="1"/>
          </p:nvPr>
        </p:nvPicPr>
        <p:blipFill>
          <a:blip r:embed="rId2"/>
          <a:stretch>
            <a:fillRect/>
          </a:stretch>
        </p:blipFill>
        <p:spPr>
          <a:xfrm>
            <a:off x="2530136" y="2218953"/>
            <a:ext cx="5850384" cy="5019382"/>
          </a:xfrm>
          <a:prstGeom prst="rect">
            <a:avLst/>
          </a:prstGeom>
        </p:spPr>
      </p:pic>
      <p:pic>
        <p:nvPicPr>
          <p:cNvPr id="14" name="Obraz 13">
            <a:extLst>
              <a:ext uri="{FF2B5EF4-FFF2-40B4-BE49-F238E27FC236}">
                <a16:creationId xmlns:a16="http://schemas.microsoft.com/office/drawing/2014/main" id="{429B51DD-47CA-49B1-94C4-0646CA03500A}"/>
              </a:ext>
            </a:extLst>
          </p:cNvPr>
          <p:cNvPicPr>
            <a:picLocks noChangeAspect="1"/>
          </p:cNvPicPr>
          <p:nvPr/>
        </p:nvPicPr>
        <p:blipFill>
          <a:blip r:embed="rId3"/>
          <a:stretch>
            <a:fillRect/>
          </a:stretch>
        </p:blipFill>
        <p:spPr>
          <a:xfrm>
            <a:off x="9073046" y="5507901"/>
            <a:ext cx="2773920" cy="1054699"/>
          </a:xfrm>
          <a:prstGeom prst="rect">
            <a:avLst/>
          </a:prstGeom>
        </p:spPr>
      </p:pic>
      <p:pic>
        <p:nvPicPr>
          <p:cNvPr id="3" name="Obraz 2">
            <a:extLst>
              <a:ext uri="{FF2B5EF4-FFF2-40B4-BE49-F238E27FC236}">
                <a16:creationId xmlns:a16="http://schemas.microsoft.com/office/drawing/2014/main" id="{CE552E19-4C89-4E86-A60C-C5B52A7F379B}"/>
              </a:ext>
            </a:extLst>
          </p:cNvPr>
          <p:cNvPicPr>
            <a:picLocks noChangeAspect="1"/>
          </p:cNvPicPr>
          <p:nvPr/>
        </p:nvPicPr>
        <p:blipFill>
          <a:blip r:embed="rId4"/>
          <a:stretch>
            <a:fillRect/>
          </a:stretch>
        </p:blipFill>
        <p:spPr>
          <a:xfrm>
            <a:off x="10338986" y="3922268"/>
            <a:ext cx="1579001" cy="1481456"/>
          </a:xfrm>
          <a:prstGeom prst="rect">
            <a:avLst/>
          </a:prstGeom>
        </p:spPr>
      </p:pic>
    </p:spTree>
    <p:extLst>
      <p:ext uri="{BB962C8B-B14F-4D97-AF65-F5344CB8AC3E}">
        <p14:creationId xmlns:p14="http://schemas.microsoft.com/office/powerpoint/2010/main" val="2581980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04DA8F-D185-4283-AB13-DC97181B9083}"/>
              </a:ext>
            </a:extLst>
          </p:cNvPr>
          <p:cNvSpPr>
            <a:spLocks noGrp="1"/>
          </p:cNvSpPr>
          <p:nvPr>
            <p:ph type="title"/>
          </p:nvPr>
        </p:nvSpPr>
        <p:spPr/>
        <p:txBody>
          <a:bodyPr/>
          <a:lstStyle/>
          <a:p>
            <a:endParaRPr lang="pl-PL"/>
          </a:p>
        </p:txBody>
      </p:sp>
      <p:pic>
        <p:nvPicPr>
          <p:cNvPr id="7" name="Symbol zastępczy zawartości 6">
            <a:extLst>
              <a:ext uri="{FF2B5EF4-FFF2-40B4-BE49-F238E27FC236}">
                <a16:creationId xmlns:a16="http://schemas.microsoft.com/office/drawing/2014/main" id="{D78037CF-EFC9-4258-BAE6-CD211039D014}"/>
              </a:ext>
            </a:extLst>
          </p:cNvPr>
          <p:cNvPicPr>
            <a:picLocks noGrp="1" noChangeAspect="1"/>
          </p:cNvPicPr>
          <p:nvPr>
            <p:ph idx="1"/>
          </p:nvPr>
        </p:nvPicPr>
        <p:blipFill>
          <a:blip r:embed="rId2"/>
          <a:stretch>
            <a:fillRect/>
          </a:stretch>
        </p:blipFill>
        <p:spPr>
          <a:xfrm>
            <a:off x="2911876" y="2262328"/>
            <a:ext cx="4660776" cy="4760649"/>
          </a:xfrm>
          <a:prstGeom prst="rect">
            <a:avLst/>
          </a:prstGeom>
        </p:spPr>
      </p:pic>
      <p:pic>
        <p:nvPicPr>
          <p:cNvPr id="8" name="Obraz 7">
            <a:extLst>
              <a:ext uri="{FF2B5EF4-FFF2-40B4-BE49-F238E27FC236}">
                <a16:creationId xmlns:a16="http://schemas.microsoft.com/office/drawing/2014/main" id="{4372D477-8CD1-48B8-A1C5-DC851C08C580}"/>
              </a:ext>
            </a:extLst>
          </p:cNvPr>
          <p:cNvPicPr>
            <a:picLocks noChangeAspect="1"/>
          </p:cNvPicPr>
          <p:nvPr/>
        </p:nvPicPr>
        <p:blipFill>
          <a:blip r:embed="rId3"/>
          <a:stretch>
            <a:fillRect/>
          </a:stretch>
        </p:blipFill>
        <p:spPr>
          <a:xfrm>
            <a:off x="8842227" y="5356981"/>
            <a:ext cx="2773920" cy="1054699"/>
          </a:xfrm>
          <a:prstGeom prst="rect">
            <a:avLst/>
          </a:prstGeom>
        </p:spPr>
      </p:pic>
      <p:pic>
        <p:nvPicPr>
          <p:cNvPr id="3" name="Obraz 2">
            <a:extLst>
              <a:ext uri="{FF2B5EF4-FFF2-40B4-BE49-F238E27FC236}">
                <a16:creationId xmlns:a16="http://schemas.microsoft.com/office/drawing/2014/main" id="{A78CE55B-B6CE-4477-B5AF-2D01253B0EBA}"/>
              </a:ext>
            </a:extLst>
          </p:cNvPr>
          <p:cNvPicPr>
            <a:picLocks noChangeAspect="1"/>
          </p:cNvPicPr>
          <p:nvPr/>
        </p:nvPicPr>
        <p:blipFill>
          <a:blip r:embed="rId4"/>
          <a:stretch>
            <a:fillRect/>
          </a:stretch>
        </p:blipFill>
        <p:spPr>
          <a:xfrm>
            <a:off x="10109318" y="3913255"/>
            <a:ext cx="1579001" cy="1481456"/>
          </a:xfrm>
          <a:prstGeom prst="rect">
            <a:avLst/>
          </a:prstGeom>
        </p:spPr>
      </p:pic>
    </p:spTree>
    <p:extLst>
      <p:ext uri="{BB962C8B-B14F-4D97-AF65-F5344CB8AC3E}">
        <p14:creationId xmlns:p14="http://schemas.microsoft.com/office/powerpoint/2010/main" val="234384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54523C-2F26-4702-9141-BC4800FAFFA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208EBA1-3DDA-4E46-8DA0-A6BEB39AD4EC}"/>
              </a:ext>
            </a:extLst>
          </p:cNvPr>
          <p:cNvSpPr>
            <a:spLocks noGrp="1"/>
          </p:cNvSpPr>
          <p:nvPr>
            <p:ph idx="1"/>
          </p:nvPr>
        </p:nvSpPr>
        <p:spPr/>
        <p:txBody>
          <a:bodyPr>
            <a:normAutofit fontScale="92500" lnSpcReduction="20000"/>
          </a:bodyPr>
          <a:lstStyle/>
          <a:p>
            <a:r>
              <a:rPr lang="pl-PL" b="1" dirty="0"/>
              <a:t>Proszę właściwie użyć struktur z czasownikiem </a:t>
            </a:r>
            <a:r>
              <a:rPr lang="pl-PL" b="1" i="1" dirty="0"/>
              <a:t>opierać się </a:t>
            </a:r>
            <a:r>
              <a:rPr lang="pl-PL" b="1" dirty="0"/>
              <a:t>w różnych znaczeniach.</a:t>
            </a:r>
            <a:endParaRPr lang="pl-PL" dirty="0"/>
          </a:p>
          <a:p>
            <a:r>
              <a:rPr lang="pl-PL" dirty="0"/>
              <a:t>Przykład: </a:t>
            </a:r>
            <a:r>
              <a:rPr lang="pl-PL" i="1" dirty="0"/>
              <a:t>W referacie opieram się (materiały) ______________ ankiety przeprowadzonej w ubiegłym roku. – W referacie opieram się </a:t>
            </a:r>
            <a:r>
              <a:rPr lang="pl-PL" b="1" i="1" dirty="0"/>
              <a:t>na materiałach </a:t>
            </a:r>
            <a:r>
              <a:rPr lang="pl-PL" i="1" dirty="0"/>
              <a:t>ankiety przeprowadzonej w ubiegłym roku.</a:t>
            </a:r>
            <a:endParaRPr lang="pl-PL" dirty="0"/>
          </a:p>
          <a:p>
            <a:pPr marL="0" indent="0">
              <a:buNone/>
            </a:pPr>
            <a:endParaRPr lang="pl-PL" dirty="0"/>
          </a:p>
          <a:p>
            <a:pPr lvl="0"/>
            <a:r>
              <a:rPr lang="pl-PL" dirty="0"/>
              <a:t>Chłopak był ponury, stał, opierając się (ściana) _______________ i patrząc w dół.</a:t>
            </a:r>
          </a:p>
          <a:p>
            <a:pPr lvl="0"/>
            <a:r>
              <a:rPr lang="pl-PL" dirty="0"/>
              <a:t>Dach budynku opierał się (drewniane bale) _____________________ .</a:t>
            </a:r>
          </a:p>
          <a:p>
            <a:pPr lvl="0"/>
            <a:r>
              <a:rPr lang="pl-PL" dirty="0"/>
              <a:t>Jako trener personalny opiera się (własne doświadczenie) _______________________ .</a:t>
            </a:r>
          </a:p>
          <a:p>
            <a:pPr marL="0" indent="0">
              <a:buNone/>
            </a:pPr>
            <a:r>
              <a:rPr lang="pl-PL" dirty="0"/>
              <a:t> […]</a:t>
            </a:r>
          </a:p>
        </p:txBody>
      </p:sp>
      <p:pic>
        <p:nvPicPr>
          <p:cNvPr id="4" name="Obraz 3">
            <a:extLst>
              <a:ext uri="{FF2B5EF4-FFF2-40B4-BE49-F238E27FC236}">
                <a16:creationId xmlns:a16="http://schemas.microsoft.com/office/drawing/2014/main" id="{81AB1C14-E282-440F-9716-0ED39E5DC0C1}"/>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84858530-ABB3-42D3-828F-A49042EDF531}"/>
              </a:ext>
            </a:extLst>
          </p:cNvPr>
          <p:cNvPicPr>
            <a:picLocks noChangeAspect="1"/>
          </p:cNvPicPr>
          <p:nvPr/>
        </p:nvPicPr>
        <p:blipFill>
          <a:blip r:embed="rId3"/>
          <a:stretch>
            <a:fillRect/>
          </a:stretch>
        </p:blipFill>
        <p:spPr>
          <a:xfrm>
            <a:off x="10340138" y="4206353"/>
            <a:ext cx="1579001" cy="1481456"/>
          </a:xfrm>
          <a:prstGeom prst="rect">
            <a:avLst/>
          </a:prstGeom>
        </p:spPr>
      </p:pic>
    </p:spTree>
    <p:extLst>
      <p:ext uri="{BB962C8B-B14F-4D97-AF65-F5344CB8AC3E}">
        <p14:creationId xmlns:p14="http://schemas.microsoft.com/office/powerpoint/2010/main" val="23679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5543D8-EF02-46EB-8281-B24546F81FA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44E9C3A-0315-455E-B40E-E69C8F2DFF61}"/>
              </a:ext>
            </a:extLst>
          </p:cNvPr>
          <p:cNvSpPr>
            <a:spLocks noGrp="1"/>
          </p:cNvSpPr>
          <p:nvPr>
            <p:ph idx="1"/>
          </p:nvPr>
        </p:nvSpPr>
        <p:spPr/>
        <p:txBody>
          <a:bodyPr>
            <a:normAutofit fontScale="92500" lnSpcReduction="10000"/>
          </a:bodyPr>
          <a:lstStyle/>
          <a:p>
            <a:r>
              <a:rPr lang="pl-PL" b="1" dirty="0"/>
              <a:t>Proszę określić przypadek podkreślonych słów. Zdania z podkreślonymi zaimkami osobowymi proszę przekształcić na zdania z rzeczownikami.</a:t>
            </a:r>
            <a:endParaRPr lang="pl-PL" dirty="0"/>
          </a:p>
          <a:p>
            <a:r>
              <a:rPr lang="pl-PL" dirty="0"/>
              <a:t>Przykład: </a:t>
            </a:r>
            <a:r>
              <a:rPr lang="pl-PL" i="1" dirty="0"/>
              <a:t>Ona chyba się w </a:t>
            </a:r>
            <a:r>
              <a:rPr lang="pl-PL" i="1" u="sng" dirty="0"/>
              <a:t>mnie</a:t>
            </a:r>
            <a:r>
              <a:rPr lang="pl-PL" i="1" dirty="0"/>
              <a:t> zakochała</a:t>
            </a:r>
            <a:r>
              <a:rPr lang="pl-PL" dirty="0"/>
              <a:t>. – Miejscownik. – </a:t>
            </a:r>
            <a:r>
              <a:rPr lang="pl-PL" i="1" dirty="0"/>
              <a:t>Ona chyba się </a:t>
            </a:r>
            <a:r>
              <a:rPr lang="pl-PL" b="1" i="1" dirty="0"/>
              <a:t>w Pawle</a:t>
            </a:r>
            <a:r>
              <a:rPr lang="pl-PL" i="1" dirty="0"/>
              <a:t> zakochała</a:t>
            </a:r>
            <a:r>
              <a:rPr lang="pl-PL" dirty="0"/>
              <a:t>.</a:t>
            </a:r>
          </a:p>
          <a:p>
            <a:pPr marL="0" indent="0">
              <a:buNone/>
            </a:pPr>
            <a:r>
              <a:rPr lang="pl-PL" dirty="0"/>
              <a:t> </a:t>
            </a:r>
          </a:p>
          <a:p>
            <a:pPr lvl="0"/>
            <a:r>
              <a:rPr lang="pl-PL" dirty="0"/>
              <a:t>Polegam na </a:t>
            </a:r>
            <a:r>
              <a:rPr lang="pl-PL" u="sng" dirty="0"/>
              <a:t>was</a:t>
            </a:r>
            <a:r>
              <a:rPr lang="pl-PL" dirty="0"/>
              <a:t>, pamiętajcie.</a:t>
            </a:r>
          </a:p>
          <a:p>
            <a:pPr lvl="0"/>
            <a:r>
              <a:rPr lang="pl-PL" dirty="0"/>
              <a:t>Nie chciałbym zamienić się na </a:t>
            </a:r>
            <a:r>
              <a:rPr lang="pl-PL" u="sng" dirty="0"/>
              <a:t>takich </a:t>
            </a:r>
            <a:r>
              <a:rPr lang="pl-PL" dirty="0"/>
              <a:t>jak wy.</a:t>
            </a:r>
          </a:p>
          <a:p>
            <a:pPr lvl="0"/>
            <a:r>
              <a:rPr lang="pl-PL" dirty="0"/>
              <a:t>Słowa te wywarły duże wrażenie na </a:t>
            </a:r>
            <a:r>
              <a:rPr lang="pl-PL" u="sng" dirty="0"/>
              <a:t>obecnych</a:t>
            </a:r>
            <a:r>
              <a:rPr lang="pl-PL" dirty="0"/>
              <a:t>.</a:t>
            </a:r>
          </a:p>
          <a:p>
            <a:pPr lvl="0"/>
            <a:r>
              <a:rPr lang="pl-PL" dirty="0"/>
              <a:t>Chciałabym się wzorować tylko na </a:t>
            </a:r>
            <a:r>
              <a:rPr lang="pl-PL" u="sng" dirty="0"/>
              <a:t>utalentowanych</a:t>
            </a:r>
            <a:r>
              <a:rPr lang="pl-PL" dirty="0"/>
              <a:t> i </a:t>
            </a:r>
            <a:r>
              <a:rPr lang="pl-PL" u="sng" dirty="0"/>
              <a:t>pracowitych</a:t>
            </a:r>
            <a:r>
              <a:rPr lang="pl-PL" dirty="0"/>
              <a:t>.</a:t>
            </a:r>
          </a:p>
          <a:p>
            <a:pPr lvl="0"/>
            <a:r>
              <a:rPr lang="pl-PL" dirty="0"/>
              <a:t>Epidemia wymusza na </a:t>
            </a:r>
            <a:r>
              <a:rPr lang="pl-PL" u="sng" dirty="0"/>
              <a:t>nich</a:t>
            </a:r>
            <a:r>
              <a:rPr lang="pl-PL" dirty="0"/>
              <a:t> prowadzenie zajęć online. […]</a:t>
            </a:r>
          </a:p>
          <a:p>
            <a:pPr marL="0" indent="0">
              <a:buNone/>
            </a:pPr>
            <a:endParaRPr lang="pl-PL" dirty="0"/>
          </a:p>
        </p:txBody>
      </p:sp>
      <p:pic>
        <p:nvPicPr>
          <p:cNvPr id="4" name="Obraz 3">
            <a:extLst>
              <a:ext uri="{FF2B5EF4-FFF2-40B4-BE49-F238E27FC236}">
                <a16:creationId xmlns:a16="http://schemas.microsoft.com/office/drawing/2014/main" id="{4C093C28-8A65-4030-B52A-77E22E404444}"/>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DA252050-5D15-4583-95FF-20AAB7674EDD}"/>
              </a:ext>
            </a:extLst>
          </p:cNvPr>
          <p:cNvPicPr>
            <a:picLocks noChangeAspect="1"/>
          </p:cNvPicPr>
          <p:nvPr/>
        </p:nvPicPr>
        <p:blipFill>
          <a:blip r:embed="rId3"/>
          <a:stretch>
            <a:fillRect/>
          </a:stretch>
        </p:blipFill>
        <p:spPr>
          <a:xfrm>
            <a:off x="10247545" y="3875525"/>
            <a:ext cx="1579001" cy="1481456"/>
          </a:xfrm>
          <a:prstGeom prst="rect">
            <a:avLst/>
          </a:prstGeom>
        </p:spPr>
      </p:pic>
    </p:spTree>
    <p:extLst>
      <p:ext uri="{BB962C8B-B14F-4D97-AF65-F5344CB8AC3E}">
        <p14:creationId xmlns:p14="http://schemas.microsoft.com/office/powerpoint/2010/main" val="2563128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00082A-38E8-4811-9966-CB539BB3EAD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9080513-1754-4BA2-A277-47B0860AB57D}"/>
              </a:ext>
            </a:extLst>
          </p:cNvPr>
          <p:cNvSpPr>
            <a:spLocks noGrp="1"/>
          </p:cNvSpPr>
          <p:nvPr>
            <p:ph idx="1"/>
          </p:nvPr>
        </p:nvSpPr>
        <p:spPr/>
        <p:txBody>
          <a:bodyPr/>
          <a:lstStyle/>
          <a:p>
            <a:r>
              <a:rPr lang="pl-PL" b="1" dirty="0"/>
              <a:t>Proszę dopasować konteksty do wyrazu: </a:t>
            </a:r>
            <a:r>
              <a:rPr lang="pl-PL" b="1" i="1" dirty="0"/>
              <a:t>powiesić</a:t>
            </a:r>
          </a:p>
          <a:p>
            <a:r>
              <a:rPr lang="pl-PL" dirty="0"/>
              <a:t>Przykład</a:t>
            </a:r>
            <a:r>
              <a:rPr lang="pl-PL" i="1" dirty="0"/>
              <a:t>: powiesić marynarkę na krześle</a:t>
            </a:r>
            <a:r>
              <a:rPr lang="pl-PL" dirty="0"/>
              <a:t>.</a:t>
            </a:r>
          </a:p>
          <a:p>
            <a:pPr marL="0" indent="0">
              <a:buNone/>
            </a:pPr>
            <a:r>
              <a:rPr lang="pl-PL" dirty="0"/>
              <a:t> </a:t>
            </a:r>
          </a:p>
          <a:p>
            <a:pPr lvl="0"/>
            <a:r>
              <a:rPr lang="pl-PL" i="1" dirty="0"/>
              <a:t>powiesić</a:t>
            </a:r>
            <a:r>
              <a:rPr lang="pl-PL" dirty="0"/>
              <a:t>  (co): </a:t>
            </a:r>
            <a:r>
              <a:rPr lang="pl-PL" strike="sngStrike" dirty="0"/>
              <a:t>marynarka</a:t>
            </a:r>
            <a:r>
              <a:rPr lang="pl-PL" dirty="0"/>
              <a:t>, firanki, suknia, pranie, szafki, ogłoszenie, plakaty, żyrandol, bombki. </a:t>
            </a:r>
          </a:p>
          <a:p>
            <a:r>
              <a:rPr lang="pl-PL" dirty="0"/>
              <a:t> </a:t>
            </a:r>
            <a:r>
              <a:rPr lang="pl-PL" i="1" dirty="0"/>
              <a:t>powiesić na</a:t>
            </a:r>
            <a:r>
              <a:rPr lang="pl-PL" dirty="0"/>
              <a:t>: haki, wieszak, ściana, choinka, tablica, sufit, sznurek, okno, </a:t>
            </a:r>
            <a:r>
              <a:rPr lang="pl-PL" strike="sngStrike" dirty="0"/>
              <a:t>krzesło</a:t>
            </a:r>
            <a:r>
              <a:rPr lang="pl-PL" dirty="0"/>
              <a:t>.</a:t>
            </a:r>
          </a:p>
          <a:p>
            <a:endParaRPr lang="pl-PL" dirty="0"/>
          </a:p>
        </p:txBody>
      </p:sp>
      <p:pic>
        <p:nvPicPr>
          <p:cNvPr id="4" name="Obraz 3">
            <a:extLst>
              <a:ext uri="{FF2B5EF4-FFF2-40B4-BE49-F238E27FC236}">
                <a16:creationId xmlns:a16="http://schemas.microsoft.com/office/drawing/2014/main" id="{C0F9D7E6-81EF-4EB5-B7DA-DFDB2A384757}"/>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2DDBDC72-15C2-4D02-B018-78DDB59614E5}"/>
              </a:ext>
            </a:extLst>
          </p:cNvPr>
          <p:cNvPicPr>
            <a:picLocks noChangeAspect="1"/>
          </p:cNvPicPr>
          <p:nvPr/>
        </p:nvPicPr>
        <p:blipFill>
          <a:blip r:embed="rId3"/>
          <a:stretch>
            <a:fillRect/>
          </a:stretch>
        </p:blipFill>
        <p:spPr>
          <a:xfrm>
            <a:off x="7177100" y="5143602"/>
            <a:ext cx="1579001" cy="1481456"/>
          </a:xfrm>
          <a:prstGeom prst="rect">
            <a:avLst/>
          </a:prstGeom>
        </p:spPr>
      </p:pic>
    </p:spTree>
    <p:extLst>
      <p:ext uri="{BB962C8B-B14F-4D97-AF65-F5344CB8AC3E}">
        <p14:creationId xmlns:p14="http://schemas.microsoft.com/office/powerpoint/2010/main" val="2803092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184FC7-889A-4A6F-B363-DCD009C82AF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053FBBF-69B9-4A65-A70F-3CBCD579BC00}"/>
              </a:ext>
            </a:extLst>
          </p:cNvPr>
          <p:cNvSpPr>
            <a:spLocks noGrp="1"/>
          </p:cNvSpPr>
          <p:nvPr>
            <p:ph idx="1"/>
          </p:nvPr>
        </p:nvSpPr>
        <p:spPr/>
        <p:txBody>
          <a:bodyPr>
            <a:normAutofit lnSpcReduction="10000"/>
          </a:bodyPr>
          <a:lstStyle/>
          <a:p>
            <a:r>
              <a:rPr lang="pl-PL" b="1" dirty="0"/>
              <a:t>Proszę ułożyć kilka zdań, w których by pojawił się leksem </a:t>
            </a:r>
            <a:r>
              <a:rPr lang="pl-PL" b="1" i="1" dirty="0"/>
              <a:t>pogrążać (się) w czym</a:t>
            </a:r>
            <a:r>
              <a:rPr lang="pl-PL" b="1" dirty="0"/>
              <a:t> razem z zależnymi od niego rzeczownikami w obu, podanych dalej, znaczeniach. Proszę przetłumaczyć zdania na język ukraiński i porównać schematy </a:t>
            </a:r>
            <a:r>
              <a:rPr lang="pl-PL" b="1" dirty="0" err="1"/>
              <a:t>rekcyjne</a:t>
            </a:r>
            <a:r>
              <a:rPr lang="pl-PL" b="1" dirty="0"/>
              <a:t> w obu językach.</a:t>
            </a:r>
            <a:endParaRPr lang="pl-PL" dirty="0"/>
          </a:p>
          <a:p>
            <a:r>
              <a:rPr lang="pl-PL" dirty="0"/>
              <a:t>Przykład: </a:t>
            </a:r>
            <a:r>
              <a:rPr lang="pl-PL" b="1" i="1" dirty="0"/>
              <a:t>Pogrążona w lekturze</a:t>
            </a:r>
            <a:r>
              <a:rPr lang="pl-PL" i="1" dirty="0"/>
              <a:t>, nie usłyszałam, jak do pokoju weszła mama</a:t>
            </a:r>
            <a:r>
              <a:rPr lang="pl-PL" dirty="0"/>
              <a:t>. – </a:t>
            </a:r>
            <a:r>
              <a:rPr lang="uk-UA" b="1" i="1" dirty="0"/>
              <a:t>Поринувши в читання</a:t>
            </a:r>
            <a:r>
              <a:rPr lang="uk-UA" i="1" dirty="0"/>
              <a:t>, я не почула, як у кімнату ввійшла мама.</a:t>
            </a:r>
            <a:endParaRPr lang="pl-PL" dirty="0"/>
          </a:p>
          <a:p>
            <a:pPr marL="0" indent="0">
              <a:buNone/>
            </a:pPr>
            <a:endParaRPr lang="pl-PL" dirty="0"/>
          </a:p>
          <a:p>
            <a:r>
              <a:rPr lang="pl-PL" dirty="0"/>
              <a:t>1)   ‘zaczynać znajdować się w określonej sytuacji lub stanie (lektura, rozmyślania modlitwa, zaduma, milczenie, cisza, rozpacz, smutek, depresja, mrok, ruina, chaos, kryzys, nędza)</a:t>
            </a:r>
          </a:p>
          <a:p>
            <a:r>
              <a:rPr lang="pl-PL" dirty="0"/>
              <a:t>2) ‘zanurzać się w określonej substancji’ (fale, morze, woda, rzeka, kałuża)</a:t>
            </a:r>
          </a:p>
          <a:p>
            <a:endParaRPr lang="pl-PL" dirty="0"/>
          </a:p>
        </p:txBody>
      </p:sp>
      <p:pic>
        <p:nvPicPr>
          <p:cNvPr id="4" name="Obraz 3">
            <a:extLst>
              <a:ext uri="{FF2B5EF4-FFF2-40B4-BE49-F238E27FC236}">
                <a16:creationId xmlns:a16="http://schemas.microsoft.com/office/drawing/2014/main" id="{E2300F52-A1FC-4DBA-8698-D7BC3DBA28EB}"/>
              </a:ext>
            </a:extLst>
          </p:cNvPr>
          <p:cNvPicPr>
            <a:picLocks noChangeAspect="1"/>
          </p:cNvPicPr>
          <p:nvPr/>
        </p:nvPicPr>
        <p:blipFill>
          <a:blip r:embed="rId2"/>
          <a:stretch>
            <a:fillRect/>
          </a:stretch>
        </p:blipFill>
        <p:spPr>
          <a:xfrm>
            <a:off x="9357064" y="5840405"/>
            <a:ext cx="2676334" cy="1017595"/>
          </a:xfrm>
          <a:prstGeom prst="rect">
            <a:avLst/>
          </a:prstGeom>
        </p:spPr>
      </p:pic>
      <p:pic>
        <p:nvPicPr>
          <p:cNvPr id="5" name="Obraz 4">
            <a:extLst>
              <a:ext uri="{FF2B5EF4-FFF2-40B4-BE49-F238E27FC236}">
                <a16:creationId xmlns:a16="http://schemas.microsoft.com/office/drawing/2014/main" id="{FD2C53E3-532D-4A97-9625-0FE308A39444}"/>
              </a:ext>
            </a:extLst>
          </p:cNvPr>
          <p:cNvPicPr>
            <a:picLocks noChangeAspect="1"/>
          </p:cNvPicPr>
          <p:nvPr/>
        </p:nvPicPr>
        <p:blipFill>
          <a:blip r:embed="rId3"/>
          <a:stretch>
            <a:fillRect/>
          </a:stretch>
        </p:blipFill>
        <p:spPr>
          <a:xfrm>
            <a:off x="10433682" y="4538344"/>
            <a:ext cx="1579001" cy="1481456"/>
          </a:xfrm>
          <a:prstGeom prst="rect">
            <a:avLst/>
          </a:prstGeom>
        </p:spPr>
      </p:pic>
    </p:spTree>
    <p:extLst>
      <p:ext uri="{BB962C8B-B14F-4D97-AF65-F5344CB8AC3E}">
        <p14:creationId xmlns:p14="http://schemas.microsoft.com/office/powerpoint/2010/main" val="1497480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61D67F-35BE-4902-A0D1-DC6B718C406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E506F39-53DA-4440-ADD1-666C419E7938}"/>
              </a:ext>
            </a:extLst>
          </p:cNvPr>
          <p:cNvSpPr>
            <a:spLocks noGrp="1"/>
          </p:cNvSpPr>
          <p:nvPr>
            <p:ph idx="1"/>
          </p:nvPr>
        </p:nvSpPr>
        <p:spPr/>
        <p:txBody>
          <a:bodyPr>
            <a:normAutofit lnSpcReduction="10000"/>
          </a:bodyPr>
          <a:lstStyle/>
          <a:p>
            <a:r>
              <a:rPr lang="pl-PL" b="1" dirty="0"/>
              <a:t>Proszę użyć form miejscownikowych lub biernikowych w kontekście czasowników </a:t>
            </a:r>
            <a:r>
              <a:rPr lang="pl-PL" b="1" i="1" dirty="0"/>
              <a:t>położyć (się), wyłożyć, odłożyć</a:t>
            </a:r>
            <a:r>
              <a:rPr lang="pl-PL" dirty="0"/>
              <a:t>.</a:t>
            </a:r>
          </a:p>
          <a:p>
            <a:r>
              <a:rPr lang="pl-PL" dirty="0"/>
              <a:t>Przykład: </a:t>
            </a:r>
            <a:r>
              <a:rPr lang="pl-PL" i="1" dirty="0"/>
              <a:t>Położył (stół) ___________ pocztówki. – Położył </a:t>
            </a:r>
            <a:r>
              <a:rPr lang="pl-PL" b="1" i="1" dirty="0"/>
              <a:t>na stole</a:t>
            </a:r>
            <a:r>
              <a:rPr lang="pl-PL" i="1" dirty="0"/>
              <a:t> pocztówki</a:t>
            </a:r>
            <a:r>
              <a:rPr lang="pl-PL" dirty="0"/>
              <a:t>.</a:t>
            </a:r>
          </a:p>
          <a:p>
            <a:pPr marL="0" indent="0">
              <a:buNone/>
            </a:pPr>
            <a:endParaRPr lang="pl-PL" dirty="0"/>
          </a:p>
          <a:p>
            <a:pPr lvl="0"/>
            <a:r>
              <a:rPr lang="pl-PL" dirty="0"/>
              <a:t>Kobieta położyła torebkę na (siedzenie) ___________ obok siebie.</a:t>
            </a:r>
          </a:p>
          <a:p>
            <a:pPr lvl="0"/>
            <a:r>
              <a:rPr lang="pl-PL" dirty="0"/>
              <a:t>Ojciec odłożył gazetę na (biurko) ___________ i pilnie mi się przyjrzał.</a:t>
            </a:r>
          </a:p>
          <a:p>
            <a:pPr lvl="0"/>
            <a:r>
              <a:rPr lang="pl-PL" dirty="0"/>
              <a:t>Mężczyzna wyłożył na (stół) ___________ stare zdjęcia. </a:t>
            </a:r>
          </a:p>
          <a:p>
            <a:pPr lvl="0"/>
            <a:r>
              <a:rPr lang="pl-PL" dirty="0"/>
              <a:t>Po chwili odłożyłem książkę na (półka) ___________ .</a:t>
            </a:r>
          </a:p>
          <a:p>
            <a:pPr lvl="0"/>
            <a:r>
              <a:rPr lang="pl-PL" dirty="0"/>
              <a:t>Wszystko, co miał, położył na (ołtarz) ____________ Ojczyzny. […]</a:t>
            </a:r>
          </a:p>
          <a:p>
            <a:endParaRPr lang="pl-PL" dirty="0"/>
          </a:p>
        </p:txBody>
      </p:sp>
      <p:pic>
        <p:nvPicPr>
          <p:cNvPr id="4" name="Obraz 3">
            <a:extLst>
              <a:ext uri="{FF2B5EF4-FFF2-40B4-BE49-F238E27FC236}">
                <a16:creationId xmlns:a16="http://schemas.microsoft.com/office/drawing/2014/main" id="{CA684434-7949-40A8-9D00-9A0578E68F35}"/>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B1960AD1-7037-4E0A-81DC-1903B0418822}"/>
              </a:ext>
            </a:extLst>
          </p:cNvPr>
          <p:cNvPicPr>
            <a:picLocks noChangeAspect="1"/>
          </p:cNvPicPr>
          <p:nvPr/>
        </p:nvPicPr>
        <p:blipFill>
          <a:blip r:embed="rId3"/>
          <a:stretch>
            <a:fillRect/>
          </a:stretch>
        </p:blipFill>
        <p:spPr>
          <a:xfrm>
            <a:off x="10247545" y="4082066"/>
            <a:ext cx="1579001" cy="1481456"/>
          </a:xfrm>
          <a:prstGeom prst="rect">
            <a:avLst/>
          </a:prstGeom>
        </p:spPr>
      </p:pic>
    </p:spTree>
    <p:extLst>
      <p:ext uri="{BB962C8B-B14F-4D97-AF65-F5344CB8AC3E}">
        <p14:creationId xmlns:p14="http://schemas.microsoft.com/office/powerpoint/2010/main" val="6854319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123437-4D2D-453B-904A-2F68B0E7CF5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027918E-7729-44FD-AD16-DE97EFDF08FE}"/>
              </a:ext>
            </a:extLst>
          </p:cNvPr>
          <p:cNvSpPr>
            <a:spLocks noGrp="1"/>
          </p:cNvSpPr>
          <p:nvPr>
            <p:ph idx="1"/>
          </p:nvPr>
        </p:nvSpPr>
        <p:spPr>
          <a:xfrm>
            <a:off x="1154954" y="2432481"/>
            <a:ext cx="8825659" cy="3950563"/>
          </a:xfrm>
        </p:spPr>
        <p:txBody>
          <a:bodyPr>
            <a:normAutofit lnSpcReduction="10000"/>
          </a:bodyPr>
          <a:lstStyle/>
          <a:p>
            <a:r>
              <a:rPr lang="pl-PL" b="1" dirty="0"/>
              <a:t>Proszę podkreślić w tekście czasowniki wraz z zależnymi od nich wyrazami, które realizują odmienną rekcję od odpowiedników ukraińskich. Proszę przetłumaczyć tekst na język ukraiński.</a:t>
            </a:r>
            <a:endParaRPr lang="pl-PL" dirty="0"/>
          </a:p>
          <a:p>
            <a:r>
              <a:rPr lang="pl-PL" dirty="0"/>
              <a:t>Po Tomku wszystkiego można było się spodziewać. Podobno dokonał kradzieży co najmniej trzech samochodów, za które wymuszał okupy. Mówił, że skorumpowany policjant wywierał na nim nacisk, że wymuszał na nim złożenie fałszywych wyjaśnień. Nie wierzę Tomkowi. Zawsze czułam, że nie można na nim polegać. A poza tym, opierając się na wcześniejszym swoim doświadczeniu, powiem, że nie budzi teraz we mnie poczucia litości. Liczę na to, ze i w siostrze nie budzi współczucia, mimo że kiedyś była w nim zakochana. Mam nadzieję, że nie będzie się zanurzała w romantycznych wspomnieniach. A on chyba zostanie zamknięty w więzieniu. I może tam znajdzie czas, żeby pogrąży się w refleksjach o życiu i relacjach z ludźmi. I przyznam, że zupełnie już mi się </a:t>
            </a:r>
            <a:r>
              <a:rPr lang="pl-PL" dirty="0" err="1"/>
              <a:t>odechciało</a:t>
            </a:r>
            <a:r>
              <a:rPr lang="pl-PL" dirty="0"/>
              <a:t> na nim mścić.</a:t>
            </a:r>
          </a:p>
          <a:p>
            <a:endParaRPr lang="pl-PL" dirty="0"/>
          </a:p>
        </p:txBody>
      </p:sp>
      <p:pic>
        <p:nvPicPr>
          <p:cNvPr id="4" name="Obraz 3">
            <a:extLst>
              <a:ext uri="{FF2B5EF4-FFF2-40B4-BE49-F238E27FC236}">
                <a16:creationId xmlns:a16="http://schemas.microsoft.com/office/drawing/2014/main" id="{F2704781-39B8-4A12-8884-8925C4FCD127}"/>
              </a:ext>
            </a:extLst>
          </p:cNvPr>
          <p:cNvPicPr>
            <a:picLocks noChangeAspect="1"/>
          </p:cNvPicPr>
          <p:nvPr/>
        </p:nvPicPr>
        <p:blipFill>
          <a:blip r:embed="rId2"/>
          <a:stretch>
            <a:fillRect/>
          </a:stretch>
        </p:blipFill>
        <p:spPr>
          <a:xfrm>
            <a:off x="9463596" y="5802112"/>
            <a:ext cx="2587547" cy="983836"/>
          </a:xfrm>
          <a:prstGeom prst="rect">
            <a:avLst/>
          </a:prstGeom>
        </p:spPr>
      </p:pic>
      <p:pic>
        <p:nvPicPr>
          <p:cNvPr id="5" name="Obraz 4">
            <a:extLst>
              <a:ext uri="{FF2B5EF4-FFF2-40B4-BE49-F238E27FC236}">
                <a16:creationId xmlns:a16="http://schemas.microsoft.com/office/drawing/2014/main" id="{ED1586E0-1AB5-4451-A357-7BA13C6C56FC}"/>
              </a:ext>
            </a:extLst>
          </p:cNvPr>
          <p:cNvPicPr>
            <a:picLocks noChangeAspect="1"/>
          </p:cNvPicPr>
          <p:nvPr/>
        </p:nvPicPr>
        <p:blipFill>
          <a:blip r:embed="rId3"/>
          <a:stretch>
            <a:fillRect/>
          </a:stretch>
        </p:blipFill>
        <p:spPr>
          <a:xfrm>
            <a:off x="10313505" y="4320656"/>
            <a:ext cx="1579001" cy="1481456"/>
          </a:xfrm>
          <a:prstGeom prst="rect">
            <a:avLst/>
          </a:prstGeom>
        </p:spPr>
      </p:pic>
    </p:spTree>
    <p:extLst>
      <p:ext uri="{BB962C8B-B14F-4D97-AF65-F5344CB8AC3E}">
        <p14:creationId xmlns:p14="http://schemas.microsoft.com/office/powerpoint/2010/main" val="933215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D3678F-2871-49E4-AEDD-B388D893D8B7}"/>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7A8409DB-EFBE-4FE8-B6A1-C561E55E3BBB}"/>
              </a:ext>
            </a:extLst>
          </p:cNvPr>
          <p:cNvSpPr>
            <a:spLocks noGrp="1"/>
          </p:cNvSpPr>
          <p:nvPr>
            <p:ph idx="1"/>
          </p:nvPr>
        </p:nvSpPr>
        <p:spPr/>
        <p:txBody>
          <a:bodyPr>
            <a:normAutofit/>
          </a:bodyPr>
          <a:lstStyle/>
          <a:p>
            <a:r>
              <a:rPr lang="pl-PL" sz="2400" dirty="0"/>
              <a:t>Kompendium językoznawczo-dydaktyczne pt.</a:t>
            </a:r>
          </a:p>
          <a:p>
            <a:pPr marL="0" indent="0">
              <a:buNone/>
            </a:pPr>
            <a:r>
              <a:rPr lang="pl-PL" sz="2400" dirty="0"/>
              <a:t>	„Właściwe użycia składniowe polszczyzny. </a:t>
            </a:r>
          </a:p>
          <a:p>
            <a:pPr marL="0" indent="0">
              <a:buNone/>
            </a:pPr>
            <a:r>
              <a:rPr lang="pl-PL" sz="2400" dirty="0"/>
              <a:t>	Poradnik z ćwiczeniami nie tylko dla Ukraińców”</a:t>
            </a:r>
          </a:p>
        </p:txBody>
      </p:sp>
      <p:pic>
        <p:nvPicPr>
          <p:cNvPr id="4" name="Obraz 3">
            <a:extLst>
              <a:ext uri="{FF2B5EF4-FFF2-40B4-BE49-F238E27FC236}">
                <a16:creationId xmlns:a16="http://schemas.microsoft.com/office/drawing/2014/main" id="{E3AF169E-5F45-440C-8197-78BE32DFAEB2}"/>
              </a:ext>
            </a:extLst>
          </p:cNvPr>
          <p:cNvPicPr>
            <a:picLocks noChangeAspect="1"/>
          </p:cNvPicPr>
          <p:nvPr/>
        </p:nvPicPr>
        <p:blipFill>
          <a:blip r:embed="rId2"/>
          <a:stretch>
            <a:fillRect/>
          </a:stretch>
        </p:blipFill>
        <p:spPr>
          <a:xfrm>
            <a:off x="8595095" y="5493141"/>
            <a:ext cx="2771036" cy="1053318"/>
          </a:xfrm>
          <a:prstGeom prst="rect">
            <a:avLst/>
          </a:prstGeom>
        </p:spPr>
      </p:pic>
      <p:pic>
        <p:nvPicPr>
          <p:cNvPr id="5" name="Obraz 4">
            <a:extLst>
              <a:ext uri="{FF2B5EF4-FFF2-40B4-BE49-F238E27FC236}">
                <a16:creationId xmlns:a16="http://schemas.microsoft.com/office/drawing/2014/main" id="{C93CF578-05C4-4DF9-999B-0B91673A163D}"/>
              </a:ext>
            </a:extLst>
          </p:cNvPr>
          <p:cNvPicPr>
            <a:picLocks noChangeAspect="1"/>
          </p:cNvPicPr>
          <p:nvPr/>
        </p:nvPicPr>
        <p:blipFill>
          <a:blip r:embed="rId3"/>
          <a:stretch>
            <a:fillRect/>
          </a:stretch>
        </p:blipFill>
        <p:spPr>
          <a:xfrm>
            <a:off x="7016094" y="5143603"/>
            <a:ext cx="1579001" cy="1481456"/>
          </a:xfrm>
          <a:prstGeom prst="rect">
            <a:avLst/>
          </a:prstGeom>
        </p:spPr>
      </p:pic>
    </p:spTree>
    <p:extLst>
      <p:ext uri="{BB962C8B-B14F-4D97-AF65-F5344CB8AC3E}">
        <p14:creationId xmlns:p14="http://schemas.microsoft.com/office/powerpoint/2010/main" val="1580191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908556-89E4-422B-965B-F6FE6347591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5F21115-BECE-4003-AA20-9C8C03ADE751}"/>
              </a:ext>
            </a:extLst>
          </p:cNvPr>
          <p:cNvSpPr>
            <a:spLocks noGrp="1"/>
          </p:cNvSpPr>
          <p:nvPr>
            <p:ph idx="1"/>
          </p:nvPr>
        </p:nvSpPr>
        <p:spPr>
          <a:xfrm>
            <a:off x="1313895" y="2254928"/>
            <a:ext cx="8666718" cy="4447713"/>
          </a:xfrm>
        </p:spPr>
        <p:txBody>
          <a:bodyPr/>
          <a:lstStyle/>
          <a:p>
            <a:endParaRPr lang="pl-PL" b="1" dirty="0"/>
          </a:p>
          <a:p>
            <a:r>
              <a:rPr lang="pl-PL" b="1" dirty="0"/>
              <a:t>Proszę napisać krótki tekst rozwijający myśl zawartą w poniższym zdaniu, używając czasowników </a:t>
            </a:r>
            <a:r>
              <a:rPr lang="pl-PL" b="1" i="1" dirty="0"/>
              <a:t>zakochać się</a:t>
            </a:r>
            <a:r>
              <a:rPr lang="pl-PL" b="1" dirty="0"/>
              <a:t>, </a:t>
            </a:r>
            <a:r>
              <a:rPr lang="pl-PL" b="1" i="1" dirty="0"/>
              <a:t>uciekać, polegać, wzorować się, wywierać (presję), opierać się, wymuszać, spodziewać się, kłaść się, stawiać, wieszać, zagłębiać się</a:t>
            </a:r>
            <a:r>
              <a:rPr lang="pl-PL" b="1" dirty="0"/>
              <a:t> albo też innych wyrazów o rekcji odmiennej niż w języku ukraińskim.</a:t>
            </a:r>
            <a:endParaRPr lang="pl-PL" dirty="0"/>
          </a:p>
          <a:p>
            <a:pPr marL="0" indent="0">
              <a:buNone/>
            </a:pPr>
            <a:endParaRPr lang="pl-PL" dirty="0"/>
          </a:p>
          <a:p>
            <a:r>
              <a:rPr lang="pl-PL" dirty="0"/>
              <a:t>Każde dziecko </a:t>
            </a:r>
            <a:r>
              <a:rPr lang="pl-PL" b="1" dirty="0"/>
              <a:t>zanurza się</a:t>
            </a:r>
            <a:r>
              <a:rPr lang="pl-PL" dirty="0"/>
              <a:t> </a:t>
            </a:r>
            <a:r>
              <a:rPr lang="pl-PL" b="1" dirty="0"/>
              <a:t>w swojej rodzinie</a:t>
            </a:r>
            <a:r>
              <a:rPr lang="pl-PL" dirty="0"/>
              <a:t> jak w zupie i powoli nasiąka tym, co je otacza: wrzaskiem, lękiem, ciągłym biegiem donikąd lub spokojem, bajkami, czułością, wspólnymi zabawami…</a:t>
            </a:r>
          </a:p>
          <a:p>
            <a:endParaRPr lang="pl-PL" dirty="0"/>
          </a:p>
        </p:txBody>
      </p:sp>
      <p:pic>
        <p:nvPicPr>
          <p:cNvPr id="4" name="Obraz 3">
            <a:extLst>
              <a:ext uri="{FF2B5EF4-FFF2-40B4-BE49-F238E27FC236}">
                <a16:creationId xmlns:a16="http://schemas.microsoft.com/office/drawing/2014/main" id="{32DECA68-D45E-4D52-A358-E1EACA86658A}"/>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4306B18E-37D6-4F6B-ACED-3A40626520D9}"/>
              </a:ext>
            </a:extLst>
          </p:cNvPr>
          <p:cNvPicPr>
            <a:picLocks noChangeAspect="1"/>
          </p:cNvPicPr>
          <p:nvPr/>
        </p:nvPicPr>
        <p:blipFill>
          <a:blip r:embed="rId3"/>
          <a:stretch>
            <a:fillRect/>
          </a:stretch>
        </p:blipFill>
        <p:spPr>
          <a:xfrm>
            <a:off x="7634796" y="5472915"/>
            <a:ext cx="1310696" cy="1229726"/>
          </a:xfrm>
          <a:prstGeom prst="rect">
            <a:avLst/>
          </a:prstGeom>
        </p:spPr>
      </p:pic>
    </p:spTree>
    <p:extLst>
      <p:ext uri="{BB962C8B-B14F-4D97-AF65-F5344CB8AC3E}">
        <p14:creationId xmlns:p14="http://schemas.microsoft.com/office/powerpoint/2010/main" val="31007512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BED253-9769-484E-928E-383C45FD10E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0082115-47BD-4F59-A4C9-54620DAC2DAB}"/>
              </a:ext>
            </a:extLst>
          </p:cNvPr>
          <p:cNvSpPr>
            <a:spLocks noGrp="1"/>
          </p:cNvSpPr>
          <p:nvPr>
            <p:ph idx="1"/>
          </p:nvPr>
        </p:nvSpPr>
        <p:spPr>
          <a:xfrm>
            <a:off x="1012055" y="2592280"/>
            <a:ext cx="9048458" cy="3951302"/>
          </a:xfrm>
        </p:spPr>
        <p:txBody>
          <a:bodyPr>
            <a:normAutofit lnSpcReduction="10000"/>
          </a:bodyPr>
          <a:lstStyle/>
          <a:p>
            <a:r>
              <a:rPr lang="pl-PL" b="1" dirty="0"/>
              <a:t>Proszę przetłumaczyć tekst na język polski. </a:t>
            </a:r>
            <a:endParaRPr lang="pl-PL" dirty="0"/>
          </a:p>
          <a:p>
            <a:r>
              <a:rPr lang="pl-PL" dirty="0"/>
              <a:t>Przykład: </a:t>
            </a:r>
            <a:r>
              <a:rPr lang="pl-PL" i="1" dirty="0"/>
              <a:t>Dzisiaj po pracy nie idę do domu. – </a:t>
            </a:r>
            <a:r>
              <a:rPr lang="uk-UA" i="1" dirty="0"/>
              <a:t>Сьогодні після роботи я не йду додому</a:t>
            </a:r>
            <a:r>
              <a:rPr lang="uk-UA" dirty="0"/>
              <a:t>.</a:t>
            </a:r>
            <a:endParaRPr lang="pl-PL" dirty="0"/>
          </a:p>
          <a:p>
            <a:pPr marL="0" indent="0">
              <a:buNone/>
            </a:pPr>
            <a:endParaRPr lang="pl-PL" dirty="0"/>
          </a:p>
          <a:p>
            <a:r>
              <a:rPr lang="uk-UA" dirty="0"/>
              <a:t>Сьогодні після роботи я не йду додому. Сідаю в автобусі їду за місто. Проходжу в стайню ще до заходу сонця. Виходжу назовні, коні йдуть за мною. Я сідаю на стільчик</a:t>
            </a:r>
            <a:r>
              <a:rPr lang="pl-PL" dirty="0"/>
              <a:t>.</a:t>
            </a:r>
            <a:r>
              <a:rPr lang="uk-UA" dirty="0"/>
              <a:t> Коні колом оточують мене. Один легенько доторкається носом до моєї руки. Інший кладе голову мені на плече. Я занурюю руку в мішечок з морквою і яблуками. Мої улюбленці терпляче чекають смаколики. Я вже раніше передчував, що від сьогоднішнього вечора можна сподіватися тільки добрих емоцій. Я дуже люблю </a:t>
            </a:r>
            <a:r>
              <a:rPr lang="pl-PL" dirty="0"/>
              <a:t>(kocham się) </a:t>
            </a:r>
            <a:r>
              <a:rPr lang="uk-UA" dirty="0"/>
              <a:t>такі миті. Занурююся (</a:t>
            </a:r>
            <a:r>
              <a:rPr lang="pl-PL" dirty="0"/>
              <a:t>pogrążam się) </a:t>
            </a:r>
            <a:r>
              <a:rPr lang="uk-UA" dirty="0"/>
              <a:t>тоді в погідні думки. Вкотре переконуюся в тому, що коні – це моє щастя, це невід’ємна частина мого життя.</a:t>
            </a:r>
            <a:endParaRPr lang="pl-PL" dirty="0"/>
          </a:p>
          <a:p>
            <a:endParaRPr lang="pl-PL" dirty="0"/>
          </a:p>
        </p:txBody>
      </p:sp>
      <p:pic>
        <p:nvPicPr>
          <p:cNvPr id="4" name="Obraz 3">
            <a:extLst>
              <a:ext uri="{FF2B5EF4-FFF2-40B4-BE49-F238E27FC236}">
                <a16:creationId xmlns:a16="http://schemas.microsoft.com/office/drawing/2014/main" id="{62CB08F9-BD62-4BDF-86B0-042B8EFE53E6}"/>
              </a:ext>
            </a:extLst>
          </p:cNvPr>
          <p:cNvPicPr>
            <a:picLocks noChangeAspect="1"/>
          </p:cNvPicPr>
          <p:nvPr/>
        </p:nvPicPr>
        <p:blipFill>
          <a:blip r:embed="rId2"/>
          <a:stretch>
            <a:fillRect/>
          </a:stretch>
        </p:blipFill>
        <p:spPr>
          <a:xfrm>
            <a:off x="9552373" y="5786676"/>
            <a:ext cx="2506462" cy="953006"/>
          </a:xfrm>
          <a:prstGeom prst="rect">
            <a:avLst/>
          </a:prstGeom>
        </p:spPr>
      </p:pic>
      <p:pic>
        <p:nvPicPr>
          <p:cNvPr id="5" name="Obraz 4">
            <a:extLst>
              <a:ext uri="{FF2B5EF4-FFF2-40B4-BE49-F238E27FC236}">
                <a16:creationId xmlns:a16="http://schemas.microsoft.com/office/drawing/2014/main" id="{E83D2EEF-9995-4A65-A53C-8E8E731498A3}"/>
              </a:ext>
            </a:extLst>
          </p:cNvPr>
          <p:cNvPicPr>
            <a:picLocks noChangeAspect="1"/>
          </p:cNvPicPr>
          <p:nvPr/>
        </p:nvPicPr>
        <p:blipFill>
          <a:blip r:embed="rId3"/>
          <a:stretch>
            <a:fillRect/>
          </a:stretch>
        </p:blipFill>
        <p:spPr>
          <a:xfrm>
            <a:off x="10479834" y="4385119"/>
            <a:ext cx="1579001" cy="1481456"/>
          </a:xfrm>
          <a:prstGeom prst="rect">
            <a:avLst/>
          </a:prstGeom>
        </p:spPr>
      </p:pic>
    </p:spTree>
    <p:extLst>
      <p:ext uri="{BB962C8B-B14F-4D97-AF65-F5344CB8AC3E}">
        <p14:creationId xmlns:p14="http://schemas.microsoft.com/office/powerpoint/2010/main" val="1072105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5D8F08-7CBD-4340-ABD3-8FE0E380485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46F2644-37B8-4B9E-B153-B7A8DC63C769}"/>
              </a:ext>
            </a:extLst>
          </p:cNvPr>
          <p:cNvSpPr>
            <a:spLocks noGrp="1"/>
          </p:cNvSpPr>
          <p:nvPr>
            <p:ph idx="1"/>
          </p:nvPr>
        </p:nvSpPr>
        <p:spPr/>
        <p:txBody>
          <a:bodyPr/>
          <a:lstStyle/>
          <a:p>
            <a:r>
              <a:rPr lang="pl-PL" sz="2400" b="1" dirty="0"/>
              <a:t>Proszę ułożyć tekst na dowolny temat i w dowolnym gatunku, w którym użyto by jak największej liczby czasowników i innych wyrazów o rekcji miejscownikowej, których odpowiedniki ukraińskie rządzą innym przypadkiem niż miejscownik.</a:t>
            </a:r>
            <a:endParaRPr lang="pl-PL" sz="2400" dirty="0"/>
          </a:p>
          <a:p>
            <a:pPr marL="0" indent="0">
              <a:buNone/>
            </a:pPr>
            <a:endParaRPr lang="pl-PL" dirty="0"/>
          </a:p>
        </p:txBody>
      </p:sp>
      <p:pic>
        <p:nvPicPr>
          <p:cNvPr id="4" name="Obraz 3">
            <a:extLst>
              <a:ext uri="{FF2B5EF4-FFF2-40B4-BE49-F238E27FC236}">
                <a16:creationId xmlns:a16="http://schemas.microsoft.com/office/drawing/2014/main" id="{2DC3C2BB-FD0F-445D-8FA0-245C4D23F87A}"/>
              </a:ext>
            </a:extLst>
          </p:cNvPr>
          <p:cNvPicPr>
            <a:picLocks noChangeAspect="1"/>
          </p:cNvPicPr>
          <p:nvPr/>
        </p:nvPicPr>
        <p:blipFill>
          <a:blip r:embed="rId2"/>
          <a:stretch>
            <a:fillRect/>
          </a:stretch>
        </p:blipFill>
        <p:spPr>
          <a:xfrm>
            <a:off x="8895426" y="5543297"/>
            <a:ext cx="2506462" cy="953006"/>
          </a:xfrm>
          <a:prstGeom prst="rect">
            <a:avLst/>
          </a:prstGeom>
        </p:spPr>
      </p:pic>
      <p:pic>
        <p:nvPicPr>
          <p:cNvPr id="5" name="Obraz 4">
            <a:extLst>
              <a:ext uri="{FF2B5EF4-FFF2-40B4-BE49-F238E27FC236}">
                <a16:creationId xmlns:a16="http://schemas.microsoft.com/office/drawing/2014/main" id="{8F42F1D6-CC4A-42A6-AB73-60486462C09F}"/>
              </a:ext>
            </a:extLst>
          </p:cNvPr>
          <p:cNvPicPr>
            <a:picLocks noChangeAspect="1"/>
          </p:cNvPicPr>
          <p:nvPr/>
        </p:nvPicPr>
        <p:blipFill>
          <a:blip r:embed="rId3"/>
          <a:stretch>
            <a:fillRect/>
          </a:stretch>
        </p:blipFill>
        <p:spPr>
          <a:xfrm>
            <a:off x="7316425" y="5279072"/>
            <a:ext cx="1579001" cy="1481456"/>
          </a:xfrm>
          <a:prstGeom prst="rect">
            <a:avLst/>
          </a:prstGeom>
        </p:spPr>
      </p:pic>
    </p:spTree>
    <p:extLst>
      <p:ext uri="{BB962C8B-B14F-4D97-AF65-F5344CB8AC3E}">
        <p14:creationId xmlns:p14="http://schemas.microsoft.com/office/powerpoint/2010/main" val="2944577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49546B-4357-4D30-A50F-299C4F4FDF6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7A2C31A-6445-4F4F-B76B-BA7E6A87A8FB}"/>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endParaRPr lang="pl-PL" dirty="0"/>
          </a:p>
          <a:p>
            <a:pPr marL="0" indent="0" algn="ctr">
              <a:buNone/>
            </a:pPr>
            <a:r>
              <a:rPr lang="pl-PL" sz="3200" b="1" dirty="0"/>
              <a:t>Dziękuję za uwagę</a:t>
            </a:r>
          </a:p>
        </p:txBody>
      </p:sp>
      <p:pic>
        <p:nvPicPr>
          <p:cNvPr id="4" name="Obraz 3">
            <a:extLst>
              <a:ext uri="{FF2B5EF4-FFF2-40B4-BE49-F238E27FC236}">
                <a16:creationId xmlns:a16="http://schemas.microsoft.com/office/drawing/2014/main" id="{9564D315-0AB8-4125-B9ED-413C4A20C801}"/>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B176341A-4D8C-4F10-9E87-CB82103B91FD}"/>
              </a:ext>
            </a:extLst>
          </p:cNvPr>
          <p:cNvPicPr>
            <a:picLocks noChangeAspect="1"/>
          </p:cNvPicPr>
          <p:nvPr/>
        </p:nvPicPr>
        <p:blipFill>
          <a:blip r:embed="rId3"/>
          <a:stretch>
            <a:fillRect/>
          </a:stretch>
        </p:blipFill>
        <p:spPr>
          <a:xfrm>
            <a:off x="7206693" y="5143602"/>
            <a:ext cx="1579001" cy="1481456"/>
          </a:xfrm>
          <a:prstGeom prst="rect">
            <a:avLst/>
          </a:prstGeom>
        </p:spPr>
      </p:pic>
    </p:spTree>
    <p:extLst>
      <p:ext uri="{BB962C8B-B14F-4D97-AF65-F5344CB8AC3E}">
        <p14:creationId xmlns:p14="http://schemas.microsoft.com/office/powerpoint/2010/main" val="3843037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DCAAD3-AB8C-4077-9F07-F19E9291E570}"/>
              </a:ext>
            </a:extLst>
          </p:cNvPr>
          <p:cNvSpPr>
            <a:spLocks noGrp="1"/>
          </p:cNvSpPr>
          <p:nvPr>
            <p:ph type="title"/>
          </p:nvPr>
        </p:nvSpPr>
        <p:spPr/>
        <p:txBody>
          <a:bodyPr/>
          <a:lstStyle/>
          <a:p>
            <a:r>
              <a:rPr lang="pl-PL" dirty="0"/>
              <a:t>Rekcja miejscownikowa</a:t>
            </a:r>
          </a:p>
        </p:txBody>
      </p:sp>
      <p:sp>
        <p:nvSpPr>
          <p:cNvPr id="3" name="Symbol zastępczy zawartości 2">
            <a:extLst>
              <a:ext uri="{FF2B5EF4-FFF2-40B4-BE49-F238E27FC236}">
                <a16:creationId xmlns:a16="http://schemas.microsoft.com/office/drawing/2014/main" id="{86183549-2418-449A-81A1-FFB8C940E3E7}"/>
              </a:ext>
            </a:extLst>
          </p:cNvPr>
          <p:cNvSpPr>
            <a:spLocks noGrp="1"/>
          </p:cNvSpPr>
          <p:nvPr>
            <p:ph idx="1"/>
          </p:nvPr>
        </p:nvSpPr>
        <p:spPr/>
        <p:txBody>
          <a:bodyPr>
            <a:normAutofit/>
          </a:bodyPr>
          <a:lstStyle/>
          <a:p>
            <a:pPr marL="0" indent="0">
              <a:buNone/>
            </a:pPr>
            <a:r>
              <a:rPr lang="pl-PL" i="1" dirty="0"/>
              <a:t>Tytuł podrozdziału:</a:t>
            </a:r>
          </a:p>
          <a:p>
            <a:pPr marL="0" indent="0">
              <a:buNone/>
            </a:pPr>
            <a:r>
              <a:rPr lang="pl-PL" b="1" i="1" dirty="0"/>
              <a:t>„Zanurzać w wodzie </a:t>
            </a:r>
            <a:r>
              <a:rPr lang="pl-PL" b="1" dirty="0"/>
              <a:t>czy </a:t>
            </a:r>
            <a:r>
              <a:rPr lang="pl-PL" b="1" i="1" dirty="0"/>
              <a:t>zanurzać w wodę</a:t>
            </a:r>
            <a:r>
              <a:rPr lang="pl-PL" b="1" dirty="0"/>
              <a:t>? Rekcja miejscownikowa”</a:t>
            </a:r>
          </a:p>
          <a:p>
            <a:pPr marL="0" indent="0">
              <a:buNone/>
            </a:pPr>
            <a:r>
              <a:rPr lang="pl-PL" b="1" dirty="0"/>
              <a:t>Struktura rozdziału:</a:t>
            </a:r>
          </a:p>
          <a:p>
            <a:r>
              <a:rPr lang="pl-PL" dirty="0"/>
              <a:t>Przykłady odmiennej rekcji w języku polskim i ukraińskim (systematyzacja wg przypadków, w których, zamiast miejscownika, występują odstępstwa od normy w polszczyźnie Ukraińców)</a:t>
            </a:r>
          </a:p>
          <a:p>
            <a:r>
              <a:rPr lang="pl-PL" dirty="0"/>
              <a:t>Dodatkowe komentarze (osobliwości niektórych poszczególnych przykładów, wariantywność, uwagi o zmianach normatywnych)</a:t>
            </a:r>
          </a:p>
          <a:p>
            <a:r>
              <a:rPr lang="pl-PL" dirty="0"/>
              <a:t>Ćwiczenia</a:t>
            </a:r>
          </a:p>
        </p:txBody>
      </p:sp>
      <p:pic>
        <p:nvPicPr>
          <p:cNvPr id="4" name="Obraz 3">
            <a:extLst>
              <a:ext uri="{FF2B5EF4-FFF2-40B4-BE49-F238E27FC236}">
                <a16:creationId xmlns:a16="http://schemas.microsoft.com/office/drawing/2014/main" id="{08179D8E-2531-4D3D-BECF-5C56AC7A267A}"/>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0BA44884-323F-4BEC-AC60-78EF696E1337}"/>
              </a:ext>
            </a:extLst>
          </p:cNvPr>
          <p:cNvPicPr>
            <a:picLocks noChangeAspect="1"/>
          </p:cNvPicPr>
          <p:nvPr/>
        </p:nvPicPr>
        <p:blipFill>
          <a:blip r:embed="rId3"/>
          <a:stretch>
            <a:fillRect/>
          </a:stretch>
        </p:blipFill>
        <p:spPr>
          <a:xfrm>
            <a:off x="10473676" y="4098342"/>
            <a:ext cx="1579001" cy="1481456"/>
          </a:xfrm>
          <a:prstGeom prst="rect">
            <a:avLst/>
          </a:prstGeom>
        </p:spPr>
      </p:pic>
    </p:spTree>
    <p:extLst>
      <p:ext uri="{BB962C8B-B14F-4D97-AF65-F5344CB8AC3E}">
        <p14:creationId xmlns:p14="http://schemas.microsoft.com/office/powerpoint/2010/main" val="3921679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D2B19D-AFD8-456B-9337-C6ED4B47E8B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25D8AE1-F2C3-4DAB-8B7A-FA8A4AF4954C}"/>
              </a:ext>
            </a:extLst>
          </p:cNvPr>
          <p:cNvSpPr>
            <a:spLocks noGrp="1"/>
          </p:cNvSpPr>
          <p:nvPr>
            <p:ph idx="1"/>
          </p:nvPr>
        </p:nvSpPr>
        <p:spPr/>
        <p:txBody>
          <a:bodyPr>
            <a:normAutofit lnSpcReduction="10000"/>
          </a:bodyPr>
          <a:lstStyle/>
          <a:p>
            <a:pPr marL="0" indent="0">
              <a:buNone/>
            </a:pPr>
            <a:r>
              <a:rPr lang="pl-PL" b="1" dirty="0"/>
              <a:t>Ukraińskie odpowiedniki w formie BIERNIKA:</a:t>
            </a:r>
          </a:p>
          <a:p>
            <a:endParaRPr lang="pl-PL" b="1" dirty="0"/>
          </a:p>
          <a:p>
            <a:r>
              <a:rPr lang="pl-PL" dirty="0"/>
              <a:t>zakochać się w kim (w tym mężczyźnie), w czym (w miejscowym klimacie) – </a:t>
            </a:r>
            <a:r>
              <a:rPr lang="uk-UA" dirty="0"/>
              <a:t>закохатися в кого (в цього чоловіка), у що (в місцевий клімат),</a:t>
            </a:r>
          </a:p>
          <a:p>
            <a:r>
              <a:rPr lang="pl-PL" dirty="0"/>
              <a:t>polegać na kim (na przyjacielu) – </a:t>
            </a:r>
            <a:r>
              <a:rPr lang="uk-UA" dirty="0"/>
              <a:t>покладатися на кого (на друга),</a:t>
            </a:r>
          </a:p>
          <a:p>
            <a:r>
              <a:rPr lang="pl-PL" dirty="0"/>
              <a:t>wzorować się na kim (na idolu), na czym (na poprzednim ćwiczeniu) – </a:t>
            </a:r>
            <a:r>
              <a:rPr lang="uk-UA" dirty="0"/>
              <a:t>наслідувати кого (кумира) / брати приклад з кого (кумира), брати за приклад що (попередню вправу),</a:t>
            </a:r>
          </a:p>
          <a:p>
            <a:r>
              <a:rPr lang="pl-PL" dirty="0"/>
              <a:t>robić, wywierać wrażenie na kim (na słuchaczach) – </a:t>
            </a:r>
            <a:r>
              <a:rPr lang="uk-UA" dirty="0"/>
              <a:t>справляти враження на кого (на слухачів), </a:t>
            </a:r>
          </a:p>
          <a:p>
            <a:pPr marL="0" indent="0">
              <a:buNone/>
            </a:pPr>
            <a:endParaRPr lang="pl-PL" dirty="0"/>
          </a:p>
        </p:txBody>
      </p:sp>
      <p:pic>
        <p:nvPicPr>
          <p:cNvPr id="4" name="Obraz 3">
            <a:extLst>
              <a:ext uri="{FF2B5EF4-FFF2-40B4-BE49-F238E27FC236}">
                <a16:creationId xmlns:a16="http://schemas.microsoft.com/office/drawing/2014/main" id="{EE1D2590-34D9-4BE0-BFF6-6CCC4152BCCD}"/>
              </a:ext>
            </a:extLst>
          </p:cNvPr>
          <p:cNvPicPr>
            <a:picLocks noChangeAspect="1"/>
          </p:cNvPicPr>
          <p:nvPr/>
        </p:nvPicPr>
        <p:blipFill>
          <a:blip r:embed="rId2"/>
          <a:stretch>
            <a:fillRect/>
          </a:stretch>
        </p:blipFill>
        <p:spPr>
          <a:xfrm>
            <a:off x="8824472" y="5649944"/>
            <a:ext cx="2773920" cy="1054699"/>
          </a:xfrm>
          <a:prstGeom prst="rect">
            <a:avLst/>
          </a:prstGeom>
        </p:spPr>
      </p:pic>
      <p:pic>
        <p:nvPicPr>
          <p:cNvPr id="5" name="Obraz 4">
            <a:extLst>
              <a:ext uri="{FF2B5EF4-FFF2-40B4-BE49-F238E27FC236}">
                <a16:creationId xmlns:a16="http://schemas.microsoft.com/office/drawing/2014/main" id="{DF52FB03-1A64-4ABA-B30B-BB5222E95D8C}"/>
              </a:ext>
            </a:extLst>
          </p:cNvPr>
          <p:cNvPicPr>
            <a:picLocks noChangeAspect="1"/>
          </p:cNvPicPr>
          <p:nvPr/>
        </p:nvPicPr>
        <p:blipFill>
          <a:blip r:embed="rId3"/>
          <a:stretch>
            <a:fillRect/>
          </a:stretch>
        </p:blipFill>
        <p:spPr>
          <a:xfrm>
            <a:off x="10499935" y="4241864"/>
            <a:ext cx="1579001" cy="1481456"/>
          </a:xfrm>
          <a:prstGeom prst="rect">
            <a:avLst/>
          </a:prstGeom>
        </p:spPr>
      </p:pic>
    </p:spTree>
    <p:extLst>
      <p:ext uri="{BB962C8B-B14F-4D97-AF65-F5344CB8AC3E}">
        <p14:creationId xmlns:p14="http://schemas.microsoft.com/office/powerpoint/2010/main" val="853204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C33611-AF8D-420A-B13E-F8BABAE018E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9A0307C-ED2B-4F58-947F-471076A7D881}"/>
              </a:ext>
            </a:extLst>
          </p:cNvPr>
          <p:cNvSpPr>
            <a:spLocks noGrp="1"/>
          </p:cNvSpPr>
          <p:nvPr>
            <p:ph idx="1"/>
          </p:nvPr>
        </p:nvSpPr>
        <p:spPr/>
        <p:txBody>
          <a:bodyPr>
            <a:normAutofit fontScale="92500" lnSpcReduction="20000"/>
          </a:bodyPr>
          <a:lstStyle/>
          <a:p>
            <a:r>
              <a:rPr lang="pl-PL" dirty="0"/>
              <a:t>stawiać na czym (półce) – </a:t>
            </a:r>
            <a:r>
              <a:rPr lang="uk-UA" dirty="0"/>
              <a:t>ставити на що (на полицю),</a:t>
            </a:r>
          </a:p>
          <a:p>
            <a:r>
              <a:rPr lang="pl-PL" dirty="0"/>
              <a:t>stawać na czym (na podłodze) – </a:t>
            </a:r>
            <a:r>
              <a:rPr lang="uk-UA" dirty="0"/>
              <a:t>ставати на що (на підлогу),</a:t>
            </a:r>
          </a:p>
          <a:p>
            <a:r>
              <a:rPr lang="pl-PL" dirty="0"/>
              <a:t>siadać na czym (na krześle) – </a:t>
            </a:r>
            <a:r>
              <a:rPr lang="uk-UA" dirty="0"/>
              <a:t>сідати на що (на стілець),</a:t>
            </a:r>
          </a:p>
          <a:p>
            <a:r>
              <a:rPr lang="pl-PL" dirty="0"/>
              <a:t>pogrążać się w czym (w mroku) – </a:t>
            </a:r>
            <a:r>
              <a:rPr lang="uk-UA" dirty="0"/>
              <a:t>занурюватися в що (у морок),</a:t>
            </a:r>
            <a:endParaRPr lang="pl-PL" dirty="0"/>
          </a:p>
          <a:p>
            <a:r>
              <a:rPr lang="pl-PL" dirty="0"/>
              <a:t>zanurzać się</a:t>
            </a:r>
            <a:r>
              <a:rPr lang="uk-UA" dirty="0"/>
              <a:t> </a:t>
            </a:r>
            <a:r>
              <a:rPr lang="pl-PL" dirty="0"/>
              <a:t>w czym (w wodzie) – </a:t>
            </a:r>
            <a:r>
              <a:rPr lang="uk-UA" dirty="0"/>
              <a:t>занурюватися в що (у воду), ?</a:t>
            </a:r>
            <a:r>
              <a:rPr lang="pl-PL" dirty="0"/>
              <a:t>ale i </a:t>
            </a:r>
            <a:r>
              <a:rPr lang="uk-UA" dirty="0"/>
              <a:t>у чому (у воді),</a:t>
            </a:r>
          </a:p>
          <a:p>
            <a:r>
              <a:rPr lang="pl-PL" dirty="0"/>
              <a:t>kłaść się na czym (na trawie), kłaść na czym (na stole) – </a:t>
            </a:r>
            <a:r>
              <a:rPr lang="uk-UA" dirty="0"/>
              <a:t>лягати на що (на траву), класти на що (на стіл), ?</a:t>
            </a:r>
            <a:r>
              <a:rPr lang="pl-PL" dirty="0"/>
              <a:t>ale i </a:t>
            </a:r>
            <a:r>
              <a:rPr lang="uk-UA" dirty="0"/>
              <a:t>лягати на чому (на траві), класти на чому (на столі),</a:t>
            </a:r>
          </a:p>
          <a:p>
            <a:r>
              <a:rPr lang="pl-PL" dirty="0"/>
              <a:t>wieszać na czym (na wieszaku) – </a:t>
            </a:r>
            <a:r>
              <a:rPr lang="uk-UA" dirty="0"/>
              <a:t>вішати на що (на вішак), ?</a:t>
            </a:r>
            <a:r>
              <a:rPr lang="pl-PL" dirty="0"/>
              <a:t>ale i </a:t>
            </a:r>
            <a:r>
              <a:rPr lang="uk-UA" dirty="0"/>
              <a:t>на чому (на вішаку),</a:t>
            </a:r>
          </a:p>
          <a:p>
            <a:pPr marL="0" indent="0">
              <a:buNone/>
            </a:pPr>
            <a:endParaRPr lang="pl-PL" dirty="0"/>
          </a:p>
        </p:txBody>
      </p:sp>
      <p:pic>
        <p:nvPicPr>
          <p:cNvPr id="4" name="Obraz 3">
            <a:extLst>
              <a:ext uri="{FF2B5EF4-FFF2-40B4-BE49-F238E27FC236}">
                <a16:creationId xmlns:a16="http://schemas.microsoft.com/office/drawing/2014/main" id="{8CD4E5F0-3928-47DB-A6C2-E889FC360F21}"/>
              </a:ext>
            </a:extLst>
          </p:cNvPr>
          <p:cNvPicPr>
            <a:picLocks noChangeAspect="1"/>
          </p:cNvPicPr>
          <p:nvPr/>
        </p:nvPicPr>
        <p:blipFill>
          <a:blip r:embed="rId2"/>
          <a:stretch>
            <a:fillRect/>
          </a:stretch>
        </p:blipFill>
        <p:spPr>
          <a:xfrm>
            <a:off x="9002025" y="5720965"/>
            <a:ext cx="2773920" cy="1054699"/>
          </a:xfrm>
          <a:prstGeom prst="rect">
            <a:avLst/>
          </a:prstGeom>
        </p:spPr>
      </p:pic>
      <p:pic>
        <p:nvPicPr>
          <p:cNvPr id="5" name="Obraz 4">
            <a:extLst>
              <a:ext uri="{FF2B5EF4-FFF2-40B4-BE49-F238E27FC236}">
                <a16:creationId xmlns:a16="http://schemas.microsoft.com/office/drawing/2014/main" id="{2DD22BB3-E5A8-45F1-8381-D71CAA37947E}"/>
              </a:ext>
            </a:extLst>
          </p:cNvPr>
          <p:cNvPicPr>
            <a:picLocks noChangeAspect="1"/>
          </p:cNvPicPr>
          <p:nvPr/>
        </p:nvPicPr>
        <p:blipFill>
          <a:blip r:embed="rId3"/>
          <a:stretch>
            <a:fillRect/>
          </a:stretch>
        </p:blipFill>
        <p:spPr>
          <a:xfrm>
            <a:off x="10388985" y="4311650"/>
            <a:ext cx="1579001" cy="1481456"/>
          </a:xfrm>
          <a:prstGeom prst="rect">
            <a:avLst/>
          </a:prstGeom>
        </p:spPr>
      </p:pic>
    </p:spTree>
    <p:extLst>
      <p:ext uri="{BB962C8B-B14F-4D97-AF65-F5344CB8AC3E}">
        <p14:creationId xmlns:p14="http://schemas.microsoft.com/office/powerpoint/2010/main" val="1677015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D14FA2-9E9E-4D86-8919-291B06CA911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E4A6031-1210-4BF8-9DBF-BEA30AEC9B48}"/>
              </a:ext>
            </a:extLst>
          </p:cNvPr>
          <p:cNvSpPr>
            <a:spLocks noGrp="1"/>
          </p:cNvSpPr>
          <p:nvPr>
            <p:ph idx="1"/>
          </p:nvPr>
        </p:nvSpPr>
        <p:spPr/>
        <p:txBody>
          <a:bodyPr/>
          <a:lstStyle/>
          <a:p>
            <a:r>
              <a:rPr lang="pl-PL" dirty="0"/>
              <a:t>zakopać się w czym (w piasku) – </a:t>
            </a:r>
            <a:r>
              <a:rPr lang="uk-UA" dirty="0"/>
              <a:t>закопатися в що (у пісок),</a:t>
            </a:r>
            <a:endParaRPr lang="pl-PL" dirty="0"/>
          </a:p>
          <a:p>
            <a:r>
              <a:rPr lang="pl-PL" dirty="0"/>
              <a:t>zagłębiać się w czym (w literaturze) – </a:t>
            </a:r>
            <a:r>
              <a:rPr lang="uk-UA" dirty="0"/>
              <a:t>заглиблюватися в що (в літературу),</a:t>
            </a:r>
          </a:p>
          <a:p>
            <a:r>
              <a:rPr lang="pl-PL" dirty="0"/>
              <a:t>zapisywać w czym (w zeszycie) – </a:t>
            </a:r>
            <a:r>
              <a:rPr lang="uk-UA" dirty="0"/>
              <a:t>записувати в що (у зошит), ?</a:t>
            </a:r>
            <a:r>
              <a:rPr lang="pl-PL" dirty="0"/>
              <a:t>ale i </a:t>
            </a:r>
            <a:r>
              <a:rPr lang="uk-UA" dirty="0"/>
              <a:t>у чому (в зошиті), </a:t>
            </a:r>
          </a:p>
          <a:p>
            <a:r>
              <a:rPr lang="pl-PL" dirty="0"/>
              <a:t>śpiewać / grać, śpiew / gra przy czym (przy akompaniamencie fortepianu) – </a:t>
            </a:r>
            <a:r>
              <a:rPr lang="uk-UA" dirty="0"/>
              <a:t>співати / грати, спів / гра під що (під акомпанемент фортепіано).</a:t>
            </a:r>
          </a:p>
          <a:p>
            <a:endParaRPr lang="pl-PL" dirty="0"/>
          </a:p>
        </p:txBody>
      </p:sp>
      <p:pic>
        <p:nvPicPr>
          <p:cNvPr id="4" name="Obraz 3">
            <a:extLst>
              <a:ext uri="{FF2B5EF4-FFF2-40B4-BE49-F238E27FC236}">
                <a16:creationId xmlns:a16="http://schemas.microsoft.com/office/drawing/2014/main" id="{E978FDDE-B678-4832-A169-E0AB020032B5}"/>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97698D2D-6907-4208-B2FE-1C193534BD14}"/>
              </a:ext>
            </a:extLst>
          </p:cNvPr>
          <p:cNvPicPr>
            <a:picLocks noChangeAspect="1"/>
          </p:cNvPicPr>
          <p:nvPr/>
        </p:nvPicPr>
        <p:blipFill>
          <a:blip r:embed="rId3"/>
          <a:stretch>
            <a:fillRect/>
          </a:stretch>
        </p:blipFill>
        <p:spPr>
          <a:xfrm>
            <a:off x="10393404" y="3875525"/>
            <a:ext cx="1579001" cy="1481456"/>
          </a:xfrm>
          <a:prstGeom prst="rect">
            <a:avLst/>
          </a:prstGeom>
        </p:spPr>
      </p:pic>
    </p:spTree>
    <p:extLst>
      <p:ext uri="{BB962C8B-B14F-4D97-AF65-F5344CB8AC3E}">
        <p14:creationId xmlns:p14="http://schemas.microsoft.com/office/powerpoint/2010/main" val="681525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86E8DA-EFBD-487C-8334-F89863E42A2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6D32779-EBCF-47D5-9ECB-8F4CE97B832F}"/>
              </a:ext>
            </a:extLst>
          </p:cNvPr>
          <p:cNvSpPr>
            <a:spLocks noGrp="1"/>
          </p:cNvSpPr>
          <p:nvPr>
            <p:ph idx="1"/>
          </p:nvPr>
        </p:nvSpPr>
        <p:spPr/>
        <p:txBody>
          <a:bodyPr/>
          <a:lstStyle/>
          <a:p>
            <a:r>
              <a:rPr lang="uk-UA" dirty="0"/>
              <a:t>(</a:t>
            </a:r>
            <a:r>
              <a:rPr lang="pl-PL" dirty="0"/>
              <a:t>w czym) w godzinach – </a:t>
            </a:r>
            <a:r>
              <a:rPr lang="uk-UA" dirty="0"/>
              <a:t>(</a:t>
            </a:r>
            <a:r>
              <a:rPr lang="pl-PL" dirty="0"/>
              <a:t>у </a:t>
            </a:r>
            <a:r>
              <a:rPr lang="pl-PL" dirty="0" err="1"/>
              <a:t>що</a:t>
            </a:r>
            <a:r>
              <a:rPr lang="pl-PL" dirty="0"/>
              <a:t>) </a:t>
            </a:r>
            <a:r>
              <a:rPr lang="uk-UA" dirty="0"/>
              <a:t>у </a:t>
            </a:r>
            <a:r>
              <a:rPr lang="pl-PL" dirty="0" err="1"/>
              <a:t>години</a:t>
            </a:r>
            <a:endParaRPr lang="pl-PL" dirty="0"/>
          </a:p>
          <a:p>
            <a:r>
              <a:rPr lang="uk-UA" dirty="0"/>
              <a:t>(</a:t>
            </a:r>
            <a:r>
              <a:rPr lang="pl-PL" dirty="0"/>
              <a:t>w czym) w czasach – </a:t>
            </a:r>
            <a:r>
              <a:rPr lang="uk-UA" dirty="0"/>
              <a:t>(</a:t>
            </a:r>
            <a:r>
              <a:rPr lang="pl-PL" dirty="0"/>
              <a:t>у </a:t>
            </a:r>
            <a:r>
              <a:rPr lang="pl-PL" dirty="0" err="1"/>
              <a:t>що</a:t>
            </a:r>
            <a:r>
              <a:rPr lang="pl-PL" dirty="0"/>
              <a:t>) </a:t>
            </a:r>
            <a:r>
              <a:rPr lang="uk-UA" dirty="0"/>
              <a:t>у </a:t>
            </a:r>
            <a:r>
              <a:rPr lang="pl-PL" dirty="0" err="1"/>
              <a:t>часи</a:t>
            </a:r>
            <a:r>
              <a:rPr lang="pl-PL" dirty="0"/>
              <a:t> </a:t>
            </a:r>
          </a:p>
          <a:p>
            <a:r>
              <a:rPr lang="uk-UA" dirty="0"/>
              <a:t>(</a:t>
            </a:r>
            <a:r>
              <a:rPr lang="pl-PL" dirty="0"/>
              <a:t>w czym</a:t>
            </a:r>
            <a:r>
              <a:rPr lang="uk-UA" dirty="0"/>
              <a:t>, </a:t>
            </a:r>
            <a:r>
              <a:rPr lang="pl-PL" dirty="0"/>
              <a:t>) w porze nocnej – </a:t>
            </a:r>
            <a:r>
              <a:rPr lang="uk-UA" dirty="0"/>
              <a:t>(</a:t>
            </a:r>
            <a:r>
              <a:rPr lang="pl-PL" dirty="0"/>
              <a:t>у </a:t>
            </a:r>
            <a:r>
              <a:rPr lang="pl-PL" dirty="0" err="1"/>
              <a:t>що</a:t>
            </a:r>
            <a:r>
              <a:rPr lang="pl-PL" dirty="0"/>
              <a:t>) в </a:t>
            </a:r>
            <a:r>
              <a:rPr lang="pl-PL" dirty="0" err="1"/>
              <a:t>нічну</a:t>
            </a:r>
            <a:r>
              <a:rPr lang="pl-PL" dirty="0"/>
              <a:t> </a:t>
            </a:r>
            <a:r>
              <a:rPr lang="pl-PL" dirty="0" err="1"/>
              <a:t>пору</a:t>
            </a:r>
            <a:endParaRPr lang="pl-PL" dirty="0"/>
          </a:p>
          <a:p>
            <a:pPr marL="0" indent="0">
              <a:buNone/>
            </a:pPr>
            <a:endParaRPr lang="pl-PL" dirty="0"/>
          </a:p>
        </p:txBody>
      </p:sp>
      <p:pic>
        <p:nvPicPr>
          <p:cNvPr id="4" name="Obraz 3">
            <a:extLst>
              <a:ext uri="{FF2B5EF4-FFF2-40B4-BE49-F238E27FC236}">
                <a16:creationId xmlns:a16="http://schemas.microsoft.com/office/drawing/2014/main" id="{6782796B-AAB4-4955-B6BC-DB66A8D1CCFD}"/>
              </a:ext>
            </a:extLst>
          </p:cNvPr>
          <p:cNvPicPr>
            <a:picLocks noChangeAspect="1"/>
          </p:cNvPicPr>
          <p:nvPr/>
        </p:nvPicPr>
        <p:blipFill>
          <a:blip r:embed="rId2"/>
          <a:stretch>
            <a:fillRect/>
          </a:stretch>
        </p:blipFill>
        <p:spPr>
          <a:xfrm>
            <a:off x="8842227" y="5356981"/>
            <a:ext cx="2773920" cy="1054699"/>
          </a:xfrm>
          <a:prstGeom prst="rect">
            <a:avLst/>
          </a:prstGeom>
        </p:spPr>
      </p:pic>
      <p:pic>
        <p:nvPicPr>
          <p:cNvPr id="5" name="Obraz 4">
            <a:extLst>
              <a:ext uri="{FF2B5EF4-FFF2-40B4-BE49-F238E27FC236}">
                <a16:creationId xmlns:a16="http://schemas.microsoft.com/office/drawing/2014/main" id="{F8518235-0066-47B4-8449-BF44C07B7B4E}"/>
              </a:ext>
            </a:extLst>
          </p:cNvPr>
          <p:cNvPicPr>
            <a:picLocks noChangeAspect="1"/>
          </p:cNvPicPr>
          <p:nvPr/>
        </p:nvPicPr>
        <p:blipFill>
          <a:blip r:embed="rId3"/>
          <a:stretch>
            <a:fillRect/>
          </a:stretch>
        </p:blipFill>
        <p:spPr>
          <a:xfrm>
            <a:off x="6913357" y="5143602"/>
            <a:ext cx="1579001" cy="1481456"/>
          </a:xfrm>
          <a:prstGeom prst="rect">
            <a:avLst/>
          </a:prstGeom>
        </p:spPr>
      </p:pic>
    </p:spTree>
    <p:extLst>
      <p:ext uri="{BB962C8B-B14F-4D97-AF65-F5344CB8AC3E}">
        <p14:creationId xmlns:p14="http://schemas.microsoft.com/office/powerpoint/2010/main" val="2931996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FF9CAF-9515-4833-BBE6-42361E0A864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30C4E2B-F089-467F-87AD-786351ED1D7C}"/>
              </a:ext>
            </a:extLst>
          </p:cNvPr>
          <p:cNvSpPr>
            <a:spLocks noGrp="1"/>
          </p:cNvSpPr>
          <p:nvPr>
            <p:ph idx="1"/>
          </p:nvPr>
        </p:nvSpPr>
        <p:spPr>
          <a:xfrm>
            <a:off x="1154954" y="2405849"/>
            <a:ext cx="8825659" cy="4234648"/>
          </a:xfrm>
        </p:spPr>
        <p:txBody>
          <a:bodyPr>
            <a:normAutofit fontScale="92500" lnSpcReduction="10000"/>
          </a:bodyPr>
          <a:lstStyle/>
          <a:p>
            <a:pPr marL="0" indent="0">
              <a:buNone/>
            </a:pPr>
            <a:r>
              <a:rPr lang="pl-PL" dirty="0"/>
              <a:t>•	DOPEŁNIACZ: </a:t>
            </a:r>
          </a:p>
          <a:p>
            <a:r>
              <a:rPr lang="pl-PL" dirty="0"/>
              <a:t>wymuszać na kim (na petencie) – </a:t>
            </a:r>
            <a:r>
              <a:rPr lang="uk-UA" dirty="0"/>
              <a:t>вимагати від кого (від відвідувача),</a:t>
            </a:r>
          </a:p>
          <a:p>
            <a:r>
              <a:rPr lang="pl-PL" dirty="0"/>
              <a:t>spodziewać się po kim (po oszuście), po czym (po nowej wersji oprogramowania) – </a:t>
            </a:r>
            <a:r>
              <a:rPr lang="uk-UA" dirty="0"/>
              <a:t>очікувати, чекати, сподіватися від кого (від шахрая), від чого (від нової версії програми),</a:t>
            </a:r>
          </a:p>
          <a:p>
            <a:r>
              <a:rPr lang="pl-PL" dirty="0"/>
              <a:t>wizyta w czym (w Kijowie) – </a:t>
            </a:r>
            <a:r>
              <a:rPr lang="uk-UA" dirty="0"/>
              <a:t>візит до чого (до Києва) </a:t>
            </a:r>
          </a:p>
          <a:p>
            <a:endParaRPr lang="uk-UA" dirty="0"/>
          </a:p>
          <a:p>
            <a:pPr marL="0" indent="0">
              <a:buNone/>
            </a:pPr>
            <a:r>
              <a:rPr lang="uk-UA" dirty="0"/>
              <a:t>•	</a:t>
            </a:r>
            <a:r>
              <a:rPr lang="pl-PL" dirty="0"/>
              <a:t>NARZĘDNIK: </a:t>
            </a:r>
          </a:p>
          <a:p>
            <a:r>
              <a:rPr lang="pl-PL" dirty="0"/>
              <a:t>zaczytywać się w czym (w kryminałach) – </a:t>
            </a:r>
            <a:r>
              <a:rPr lang="uk-UA" dirty="0"/>
              <a:t>зачитуватися чим (детективами).</a:t>
            </a:r>
          </a:p>
          <a:p>
            <a:pPr marL="0" indent="0">
              <a:buNone/>
            </a:pPr>
            <a:endParaRPr lang="uk-UA" dirty="0"/>
          </a:p>
          <a:p>
            <a:pPr marL="0" indent="0">
              <a:buNone/>
            </a:pPr>
            <a:r>
              <a:rPr lang="pl-PL" dirty="0"/>
              <a:t>•	CELOWNIK:</a:t>
            </a:r>
          </a:p>
          <a:p>
            <a:r>
              <a:rPr lang="pl-PL" dirty="0"/>
              <a:t>mścić się na kim (na wrogu) – </a:t>
            </a:r>
            <a:r>
              <a:rPr lang="pl-PL" dirty="0" err="1"/>
              <a:t>мститися</a:t>
            </a:r>
            <a:r>
              <a:rPr lang="pl-PL" dirty="0"/>
              <a:t> </a:t>
            </a:r>
            <a:r>
              <a:rPr lang="pl-PL" dirty="0" err="1"/>
              <a:t>кому</a:t>
            </a:r>
            <a:r>
              <a:rPr lang="pl-PL" dirty="0"/>
              <a:t> (</a:t>
            </a:r>
            <a:r>
              <a:rPr lang="pl-PL" dirty="0" err="1"/>
              <a:t>ворогу</a:t>
            </a:r>
            <a:r>
              <a:rPr lang="pl-PL" dirty="0"/>
              <a:t>).</a:t>
            </a:r>
          </a:p>
          <a:p>
            <a:endParaRPr lang="uk-UA" dirty="0"/>
          </a:p>
          <a:p>
            <a:endParaRPr lang="uk-UA" dirty="0"/>
          </a:p>
          <a:p>
            <a:endParaRPr lang="pl-PL" dirty="0"/>
          </a:p>
        </p:txBody>
      </p:sp>
      <p:pic>
        <p:nvPicPr>
          <p:cNvPr id="4" name="Obraz 3">
            <a:extLst>
              <a:ext uri="{FF2B5EF4-FFF2-40B4-BE49-F238E27FC236}">
                <a16:creationId xmlns:a16="http://schemas.microsoft.com/office/drawing/2014/main" id="{D8FD29DB-2CCF-4868-BE76-395E16BD20C3}"/>
              </a:ext>
            </a:extLst>
          </p:cNvPr>
          <p:cNvPicPr>
            <a:picLocks noChangeAspect="1"/>
          </p:cNvPicPr>
          <p:nvPr/>
        </p:nvPicPr>
        <p:blipFill>
          <a:blip r:embed="rId2"/>
          <a:stretch>
            <a:fillRect/>
          </a:stretch>
        </p:blipFill>
        <p:spPr>
          <a:xfrm>
            <a:off x="8673551" y="5445758"/>
            <a:ext cx="2773920" cy="1054699"/>
          </a:xfrm>
          <a:prstGeom prst="rect">
            <a:avLst/>
          </a:prstGeom>
        </p:spPr>
      </p:pic>
      <p:pic>
        <p:nvPicPr>
          <p:cNvPr id="5" name="Obraz 4">
            <a:extLst>
              <a:ext uri="{FF2B5EF4-FFF2-40B4-BE49-F238E27FC236}">
                <a16:creationId xmlns:a16="http://schemas.microsoft.com/office/drawing/2014/main" id="{6F7B5EE6-DAAC-4EAB-A143-9943B7CBCC0F}"/>
              </a:ext>
            </a:extLst>
          </p:cNvPr>
          <p:cNvPicPr>
            <a:picLocks noChangeAspect="1"/>
          </p:cNvPicPr>
          <p:nvPr/>
        </p:nvPicPr>
        <p:blipFill>
          <a:blip r:embed="rId3"/>
          <a:stretch>
            <a:fillRect/>
          </a:stretch>
        </p:blipFill>
        <p:spPr>
          <a:xfrm>
            <a:off x="10060511" y="4099822"/>
            <a:ext cx="1579001" cy="1481456"/>
          </a:xfrm>
          <a:prstGeom prst="rect">
            <a:avLst/>
          </a:prstGeom>
        </p:spPr>
      </p:pic>
    </p:spTree>
    <p:extLst>
      <p:ext uri="{BB962C8B-B14F-4D97-AF65-F5344CB8AC3E}">
        <p14:creationId xmlns:p14="http://schemas.microsoft.com/office/powerpoint/2010/main" val="22446319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sala konferencyjna)">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03fbd2c-97b4-4433-89d5-7ccb32f42c5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Документ" ma:contentTypeID="0x01010012E6959DF4701B41989045932EFDEFE8" ma:contentTypeVersion="14" ma:contentTypeDescription="Створення нового документа." ma:contentTypeScope="" ma:versionID="97361b25f233f71287ed1a62e64c3f82">
  <xsd:schema xmlns:xsd="http://www.w3.org/2001/XMLSchema" xmlns:xs="http://www.w3.org/2001/XMLSchema" xmlns:p="http://schemas.microsoft.com/office/2006/metadata/properties" xmlns:ns3="e03fbd2c-97b4-4433-89d5-7ccb32f42c51" targetNamespace="http://schemas.microsoft.com/office/2006/metadata/properties" ma:root="true" ma:fieldsID="764371fb220e76309dd09c203c7742b9" ns3:_="">
    <xsd:import namespace="e03fbd2c-97b4-4433-89d5-7ccb32f42c5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_activity" minOccurs="0"/>
                <xsd:element ref="ns3:MediaServiceObjectDetectorVersions" minOccurs="0"/>
                <xsd:element ref="ns3:MediaLengthInSecond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3fbd2c-97b4-4433-89d5-7ccb32f42c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dexed="true" ma:internalName="MediaServiceLocation" ma:readOnly="true">
      <xsd:simpleType>
        <xsd:restriction base="dms:Text"/>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вмісту"/>
        <xsd:element ref="dc:title" minOccurs="0" maxOccurs="1" ma:index="4" ma:displayName="Заголовок"/>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3EB1CD-D0B4-4CCA-8413-C251496600F1}">
  <ds:schemaRefs>
    <ds:schemaRef ds:uri="http://purl.org/dc/dcmitype/"/>
    <ds:schemaRef ds:uri="http://www.w3.org/XML/1998/namespace"/>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e03fbd2c-97b4-4433-89d5-7ccb32f42c51"/>
  </ds:schemaRefs>
</ds:datastoreItem>
</file>

<file path=customXml/itemProps2.xml><?xml version="1.0" encoding="utf-8"?>
<ds:datastoreItem xmlns:ds="http://schemas.openxmlformats.org/officeDocument/2006/customXml" ds:itemID="{D4F7F5CD-FEB9-4B06-9F6B-4345C917E3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3fbd2c-97b4-4433-89d5-7ccb32f42c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5717BD-0F90-43E4-B23C-6E89F4B095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Jon (konferencyjny)</Template>
  <TotalTime>665</TotalTime>
  <Words>1934</Words>
  <Application>Microsoft Office PowerPoint</Application>
  <PresentationFormat>Panoramiczny</PresentationFormat>
  <Paragraphs>151</Paragraphs>
  <Slides>33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33</vt:i4>
      </vt:variant>
    </vt:vector>
  </HeadingPairs>
  <TitlesOfParts>
    <vt:vector size="37" baseType="lpstr">
      <vt:lpstr>Arial</vt:lpstr>
      <vt:lpstr>Century Gothic</vt:lpstr>
      <vt:lpstr>Wingdings 3</vt:lpstr>
      <vt:lpstr>Jon (sala konferencyjna)</vt:lpstr>
      <vt:lpstr>  Rekcja miejscownikowa  w poradniku właściwych użyć syntaktycznych dla Ukraińców (cz. 1) </vt:lpstr>
      <vt:lpstr>Projekt badawczo-dydaktyczny</vt:lpstr>
      <vt:lpstr>Prezentacja programu PowerPoint</vt:lpstr>
      <vt:lpstr>Rekcja miejscownikowa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Dodatkowe komentarze</vt:lpstr>
      <vt:lpstr>Prezentacja programu PowerPoint</vt:lpstr>
      <vt:lpstr>Prezentacja programu PowerPoint</vt:lpstr>
      <vt:lpstr>Prezentacja programu PowerPoint</vt:lpstr>
      <vt:lpstr>Ćwiczenia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Wzajemny transfer „językoznawstwo – glottodydaktyka” – prezentacja projektu (cz. 1: cele i założenia)</dc:title>
  <dc:creator>U</dc:creator>
  <cp:lastModifiedBy>U</cp:lastModifiedBy>
  <cp:revision>49</cp:revision>
  <dcterms:created xsi:type="dcterms:W3CDTF">2023-10-04T08:02:09Z</dcterms:created>
  <dcterms:modified xsi:type="dcterms:W3CDTF">2024-02-05T13:38:24Z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0x01010012E6959DF4701B41989045932EFDEFE8</vt:lpwstr>
  </property>
</Properties>
</file>